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72"/>
  </p:notesMasterIdLst>
  <p:sldIdLst>
    <p:sldId id="256" r:id="rId3"/>
    <p:sldId id="344" r:id="rId4"/>
    <p:sldId id="347" r:id="rId5"/>
    <p:sldId id="351" r:id="rId6"/>
    <p:sldId id="350" r:id="rId7"/>
    <p:sldId id="329" r:id="rId8"/>
    <p:sldId id="352" r:id="rId9"/>
    <p:sldId id="348" r:id="rId10"/>
    <p:sldId id="257" r:id="rId11"/>
    <p:sldId id="258" r:id="rId12"/>
    <p:sldId id="261" r:id="rId13"/>
    <p:sldId id="262" r:id="rId14"/>
    <p:sldId id="263" r:id="rId15"/>
    <p:sldId id="264" r:id="rId16"/>
    <p:sldId id="349" r:id="rId17"/>
    <p:sldId id="266" r:id="rId18"/>
    <p:sldId id="346" r:id="rId19"/>
    <p:sldId id="336" r:id="rId20"/>
    <p:sldId id="314" r:id="rId21"/>
    <p:sldId id="340" r:id="rId22"/>
    <p:sldId id="341" r:id="rId23"/>
    <p:sldId id="342" r:id="rId24"/>
    <p:sldId id="332" r:id="rId25"/>
    <p:sldId id="338" r:id="rId26"/>
    <p:sldId id="337" r:id="rId27"/>
    <p:sldId id="333" r:id="rId28"/>
    <p:sldId id="339" r:id="rId29"/>
    <p:sldId id="315" r:id="rId30"/>
    <p:sldId id="293" r:id="rId31"/>
    <p:sldId id="316" r:id="rId32"/>
    <p:sldId id="320" r:id="rId33"/>
    <p:sldId id="321" r:id="rId34"/>
    <p:sldId id="265" r:id="rId35"/>
    <p:sldId id="318" r:id="rId36"/>
    <p:sldId id="319" r:id="rId37"/>
    <p:sldId id="334" r:id="rId38"/>
    <p:sldId id="294" r:id="rId39"/>
    <p:sldId id="295" r:id="rId40"/>
    <p:sldId id="296" r:id="rId41"/>
    <p:sldId id="335" r:id="rId42"/>
    <p:sldId id="327" r:id="rId43"/>
    <p:sldId id="297" r:id="rId44"/>
    <p:sldId id="299" r:id="rId45"/>
    <p:sldId id="298" r:id="rId46"/>
    <p:sldId id="302" r:id="rId47"/>
    <p:sldId id="272" r:id="rId48"/>
    <p:sldId id="273" r:id="rId49"/>
    <p:sldId id="323" r:id="rId50"/>
    <p:sldId id="274" r:id="rId51"/>
    <p:sldId id="324" r:id="rId52"/>
    <p:sldId id="325" r:id="rId53"/>
    <p:sldId id="326" r:id="rId54"/>
    <p:sldId id="275" r:id="rId55"/>
    <p:sldId id="292" r:id="rId56"/>
    <p:sldId id="277" r:id="rId57"/>
    <p:sldId id="278" r:id="rId58"/>
    <p:sldId id="279" r:id="rId59"/>
    <p:sldId id="280" r:id="rId60"/>
    <p:sldId id="281" r:id="rId61"/>
    <p:sldId id="282" r:id="rId62"/>
    <p:sldId id="283" r:id="rId63"/>
    <p:sldId id="284" r:id="rId64"/>
    <p:sldId id="285" r:id="rId65"/>
    <p:sldId id="286" r:id="rId66"/>
    <p:sldId id="353" r:id="rId67"/>
    <p:sldId id="309" r:id="rId68"/>
    <p:sldId id="307" r:id="rId69"/>
    <p:sldId id="308" r:id="rId70"/>
    <p:sldId id="343"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1B"/>
    <a:srgbClr val="304495"/>
    <a:srgbClr val="E41E12"/>
    <a:srgbClr val="FFFFFF"/>
    <a:srgbClr val="ED83B3"/>
    <a:srgbClr val="F4C3C3"/>
    <a:srgbClr val="132A5A"/>
    <a:srgbClr val="7AA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958B9-9E32-4B80-9F2B-FA16ABDA2D0D}" v="7" dt="2023-11-10T11:20:26.7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93" autoAdjust="0"/>
  </p:normalViewPr>
  <p:slideViewPr>
    <p:cSldViewPr snapToGrid="0">
      <p:cViewPr varScale="1">
        <p:scale>
          <a:sx n="89" d="100"/>
          <a:sy n="89" d="100"/>
        </p:scale>
        <p:origin x="136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DAL EMMANUEL" userId="501533cb-ccc6-4e13-8a54-da02277461f0" providerId="ADAL" clId="{038958B9-9E32-4B80-9F2B-FA16ABDA2D0D}"/>
    <pc:docChg chg="undo custSel addSld delSld modSld sldOrd">
      <pc:chgData name="VIDAL EMMANUEL" userId="501533cb-ccc6-4e13-8a54-da02277461f0" providerId="ADAL" clId="{038958B9-9E32-4B80-9F2B-FA16ABDA2D0D}" dt="2023-11-10T11:20:26.712" v="1100" actId="1076"/>
      <pc:docMkLst>
        <pc:docMk/>
      </pc:docMkLst>
      <pc:sldChg chg="modSp mod">
        <pc:chgData name="VIDAL EMMANUEL" userId="501533cb-ccc6-4e13-8a54-da02277461f0" providerId="ADAL" clId="{038958B9-9E32-4B80-9F2B-FA16ABDA2D0D}" dt="2023-11-10T11:14:28.478" v="841" actId="20577"/>
        <pc:sldMkLst>
          <pc:docMk/>
          <pc:sldMk cId="0" sldId="257"/>
        </pc:sldMkLst>
        <pc:spChg chg="mod">
          <ac:chgData name="VIDAL EMMANUEL" userId="501533cb-ccc6-4e13-8a54-da02277461f0" providerId="ADAL" clId="{038958B9-9E32-4B80-9F2B-FA16ABDA2D0D}" dt="2023-11-10T11:14:28.478" v="841" actId="20577"/>
          <ac:spMkLst>
            <pc:docMk/>
            <pc:sldMk cId="0" sldId="257"/>
            <ac:spMk id="2" creationId="{3622817B-FD83-9F3F-9C3B-164171F46FD5}"/>
          </ac:spMkLst>
        </pc:spChg>
      </pc:sldChg>
      <pc:sldChg chg="delSp modSp mod">
        <pc:chgData name="VIDAL EMMANUEL" userId="501533cb-ccc6-4e13-8a54-da02277461f0" providerId="ADAL" clId="{038958B9-9E32-4B80-9F2B-FA16ABDA2D0D}" dt="2023-11-10T11:04:29.614" v="163" actId="478"/>
        <pc:sldMkLst>
          <pc:docMk/>
          <pc:sldMk cId="900539402" sldId="314"/>
        </pc:sldMkLst>
        <pc:spChg chg="del">
          <ac:chgData name="VIDAL EMMANUEL" userId="501533cb-ccc6-4e13-8a54-da02277461f0" providerId="ADAL" clId="{038958B9-9E32-4B80-9F2B-FA16ABDA2D0D}" dt="2023-11-10T11:04:26.554" v="161" actId="478"/>
          <ac:spMkLst>
            <pc:docMk/>
            <pc:sldMk cId="900539402" sldId="314"/>
            <ac:spMk id="5" creationId="{00000000-0000-0000-0000-000000000000}"/>
          </ac:spMkLst>
        </pc:spChg>
        <pc:spChg chg="del">
          <ac:chgData name="VIDAL EMMANUEL" userId="501533cb-ccc6-4e13-8a54-da02277461f0" providerId="ADAL" clId="{038958B9-9E32-4B80-9F2B-FA16ABDA2D0D}" dt="2023-11-10T11:04:27.769" v="162" actId="478"/>
          <ac:spMkLst>
            <pc:docMk/>
            <pc:sldMk cId="900539402" sldId="314"/>
            <ac:spMk id="6" creationId="{00000000-0000-0000-0000-000000000000}"/>
          </ac:spMkLst>
        </pc:spChg>
        <pc:spChg chg="del">
          <ac:chgData name="VIDAL EMMANUEL" userId="501533cb-ccc6-4e13-8a54-da02277461f0" providerId="ADAL" clId="{038958B9-9E32-4B80-9F2B-FA16ABDA2D0D}" dt="2023-11-10T11:04:29.614" v="163" actId="478"/>
          <ac:spMkLst>
            <pc:docMk/>
            <pc:sldMk cId="900539402" sldId="314"/>
            <ac:spMk id="7" creationId="{00000000-0000-0000-0000-000000000000}"/>
          </ac:spMkLst>
        </pc:spChg>
        <pc:spChg chg="mod">
          <ac:chgData name="VIDAL EMMANUEL" userId="501533cb-ccc6-4e13-8a54-da02277461f0" providerId="ADAL" clId="{038958B9-9E32-4B80-9F2B-FA16ABDA2D0D}" dt="2023-11-10T11:04:23.226" v="159" actId="1076"/>
          <ac:spMkLst>
            <pc:docMk/>
            <pc:sldMk cId="900539402" sldId="314"/>
            <ac:spMk id="11" creationId="{36026A03-F72B-6A5D-23F4-4C21A7409ABB}"/>
          </ac:spMkLst>
        </pc:spChg>
        <pc:spChg chg="del">
          <ac:chgData name="VIDAL EMMANUEL" userId="501533cb-ccc6-4e13-8a54-da02277461f0" providerId="ADAL" clId="{038958B9-9E32-4B80-9F2B-FA16ABDA2D0D}" dt="2023-11-10T11:04:25.703" v="160" actId="478"/>
          <ac:spMkLst>
            <pc:docMk/>
            <pc:sldMk cId="900539402" sldId="314"/>
            <ac:spMk id="12" creationId="{80D92AE9-9603-9669-6BB4-F9C19CB8DF2B}"/>
          </ac:spMkLst>
        </pc:spChg>
      </pc:sldChg>
      <pc:sldChg chg="addSp modSp mod">
        <pc:chgData name="VIDAL EMMANUEL" userId="501533cb-ccc6-4e13-8a54-da02277461f0" providerId="ADAL" clId="{038958B9-9E32-4B80-9F2B-FA16ABDA2D0D}" dt="2023-11-10T11:15:49.480" v="945" actId="14100"/>
        <pc:sldMkLst>
          <pc:docMk/>
          <pc:sldMk cId="3396433742" sldId="329"/>
        </pc:sldMkLst>
        <pc:spChg chg="mod">
          <ac:chgData name="VIDAL EMMANUEL" userId="501533cb-ccc6-4e13-8a54-da02277461f0" providerId="ADAL" clId="{038958B9-9E32-4B80-9F2B-FA16ABDA2D0D}" dt="2023-11-10T11:15:25.490" v="942" actId="20577"/>
          <ac:spMkLst>
            <pc:docMk/>
            <pc:sldMk cId="3396433742" sldId="329"/>
            <ac:spMk id="3" creationId="{F2A8E81B-A752-19ED-A868-9AC2D1A92A38}"/>
          </ac:spMkLst>
        </pc:spChg>
        <pc:picChg chg="add mod">
          <ac:chgData name="VIDAL EMMANUEL" userId="501533cb-ccc6-4e13-8a54-da02277461f0" providerId="ADAL" clId="{038958B9-9E32-4B80-9F2B-FA16ABDA2D0D}" dt="2023-11-10T11:15:49.480" v="945" actId="14100"/>
          <ac:picMkLst>
            <pc:docMk/>
            <pc:sldMk cId="3396433742" sldId="329"/>
            <ac:picMk id="2" creationId="{580B78A3-7C92-40B4-ED21-653AE6B9A978}"/>
          </ac:picMkLst>
        </pc:picChg>
      </pc:sldChg>
      <pc:sldChg chg="modSp mod">
        <pc:chgData name="VIDAL EMMANUEL" userId="501533cb-ccc6-4e13-8a54-da02277461f0" providerId="ADAL" clId="{038958B9-9E32-4B80-9F2B-FA16ABDA2D0D}" dt="2023-11-10T11:05:06.066" v="165" actId="1076"/>
        <pc:sldMkLst>
          <pc:docMk/>
          <pc:sldMk cId="527187364" sldId="332"/>
        </pc:sldMkLst>
        <pc:spChg chg="mod">
          <ac:chgData name="VIDAL EMMANUEL" userId="501533cb-ccc6-4e13-8a54-da02277461f0" providerId="ADAL" clId="{038958B9-9E32-4B80-9F2B-FA16ABDA2D0D}" dt="2023-11-10T11:05:06.066" v="165" actId="1076"/>
          <ac:spMkLst>
            <pc:docMk/>
            <pc:sldMk cId="527187364" sldId="332"/>
            <ac:spMk id="2" creationId="{8114F4BE-336A-43A5-FAD0-A6D9E898093B}"/>
          </ac:spMkLst>
        </pc:spChg>
      </pc:sldChg>
      <pc:sldChg chg="modSp mod">
        <pc:chgData name="VIDAL EMMANUEL" userId="501533cb-ccc6-4e13-8a54-da02277461f0" providerId="ADAL" clId="{038958B9-9E32-4B80-9F2B-FA16ABDA2D0D}" dt="2023-11-10T11:05:00.405" v="164" actId="1076"/>
        <pc:sldMkLst>
          <pc:docMk/>
          <pc:sldMk cId="2150177210" sldId="336"/>
        </pc:sldMkLst>
        <pc:spChg chg="mod">
          <ac:chgData name="VIDAL EMMANUEL" userId="501533cb-ccc6-4e13-8a54-da02277461f0" providerId="ADAL" clId="{038958B9-9E32-4B80-9F2B-FA16ABDA2D0D}" dt="2023-11-10T11:05:00.405" v="164" actId="1076"/>
          <ac:spMkLst>
            <pc:docMk/>
            <pc:sldMk cId="2150177210" sldId="336"/>
            <ac:spMk id="2" creationId="{DBFB9F67-C5F9-44D0-CE86-6B77352B25B1}"/>
          </ac:spMkLst>
        </pc:spChg>
      </pc:sldChg>
      <pc:sldChg chg="modSp del mod">
        <pc:chgData name="VIDAL EMMANUEL" userId="501533cb-ccc6-4e13-8a54-da02277461f0" providerId="ADAL" clId="{038958B9-9E32-4B80-9F2B-FA16ABDA2D0D}" dt="2023-11-10T11:10:28.864" v="472" actId="47"/>
        <pc:sldMkLst>
          <pc:docMk/>
          <pc:sldMk cId="3528426692" sldId="345"/>
        </pc:sldMkLst>
        <pc:spChg chg="mod">
          <ac:chgData name="VIDAL EMMANUEL" userId="501533cb-ccc6-4e13-8a54-da02277461f0" providerId="ADAL" clId="{038958B9-9E32-4B80-9F2B-FA16ABDA2D0D}" dt="2023-11-10T11:09:00.246" v="260" actId="21"/>
          <ac:spMkLst>
            <pc:docMk/>
            <pc:sldMk cId="3528426692" sldId="345"/>
            <ac:spMk id="3" creationId="{F2A8E81B-A752-19ED-A868-9AC2D1A92A38}"/>
          </ac:spMkLst>
        </pc:spChg>
      </pc:sldChg>
      <pc:sldChg chg="modSp mod">
        <pc:chgData name="VIDAL EMMANUEL" userId="501533cb-ccc6-4e13-8a54-da02277461f0" providerId="ADAL" clId="{038958B9-9E32-4B80-9F2B-FA16ABDA2D0D}" dt="2023-11-10T11:03:13.902" v="152" actId="5793"/>
        <pc:sldMkLst>
          <pc:docMk/>
          <pc:sldMk cId="514458492" sldId="347"/>
        </pc:sldMkLst>
        <pc:spChg chg="mod">
          <ac:chgData name="VIDAL EMMANUEL" userId="501533cb-ccc6-4e13-8a54-da02277461f0" providerId="ADAL" clId="{038958B9-9E32-4B80-9F2B-FA16ABDA2D0D}" dt="2023-11-10T11:03:13.902" v="152" actId="5793"/>
          <ac:spMkLst>
            <pc:docMk/>
            <pc:sldMk cId="514458492" sldId="347"/>
            <ac:spMk id="5" creationId="{9F27EED2-BA06-44C8-1446-5ED6CA05E422}"/>
          </ac:spMkLst>
        </pc:spChg>
      </pc:sldChg>
      <pc:sldChg chg="modSp mod">
        <pc:chgData name="VIDAL EMMANUEL" userId="501533cb-ccc6-4e13-8a54-da02277461f0" providerId="ADAL" clId="{038958B9-9E32-4B80-9F2B-FA16ABDA2D0D}" dt="2023-11-10T11:08:33.386" v="255" actId="27636"/>
        <pc:sldMkLst>
          <pc:docMk/>
          <pc:sldMk cId="0" sldId="348"/>
        </pc:sldMkLst>
        <pc:spChg chg="mod">
          <ac:chgData name="VIDAL EMMANUEL" userId="501533cb-ccc6-4e13-8a54-da02277461f0" providerId="ADAL" clId="{038958B9-9E32-4B80-9F2B-FA16ABDA2D0D}" dt="2023-11-10T11:08:33.386" v="255" actId="27636"/>
          <ac:spMkLst>
            <pc:docMk/>
            <pc:sldMk cId="0" sldId="348"/>
            <ac:spMk id="2" creationId="{FAEDF320-C160-CD2D-19A3-9B55B66F4214}"/>
          </ac:spMkLst>
        </pc:spChg>
      </pc:sldChg>
      <pc:sldChg chg="del">
        <pc:chgData name="VIDAL EMMANUEL" userId="501533cb-ccc6-4e13-8a54-da02277461f0" providerId="ADAL" clId="{038958B9-9E32-4B80-9F2B-FA16ABDA2D0D}" dt="2023-11-10T11:03:33.235" v="153" actId="47"/>
        <pc:sldMkLst>
          <pc:docMk/>
          <pc:sldMk cId="156406914" sldId="348"/>
        </pc:sldMkLst>
      </pc:sldChg>
      <pc:sldChg chg="del">
        <pc:chgData name="VIDAL EMMANUEL" userId="501533cb-ccc6-4e13-8a54-da02277461f0" providerId="ADAL" clId="{038958B9-9E32-4B80-9F2B-FA16ABDA2D0D}" dt="2023-11-10T11:03:34.490" v="154" actId="47"/>
        <pc:sldMkLst>
          <pc:docMk/>
          <pc:sldMk cId="3795612132" sldId="349"/>
        </pc:sldMkLst>
      </pc:sldChg>
      <pc:sldChg chg="add ord">
        <pc:chgData name="VIDAL EMMANUEL" userId="501533cb-ccc6-4e13-8a54-da02277461f0" providerId="ADAL" clId="{038958B9-9E32-4B80-9F2B-FA16ABDA2D0D}" dt="2023-11-10T11:08:43.640" v="258"/>
        <pc:sldMkLst>
          <pc:docMk/>
          <pc:sldMk cId="48463556" sldId="350"/>
        </pc:sldMkLst>
      </pc:sldChg>
      <pc:sldChg chg="del">
        <pc:chgData name="VIDAL EMMANUEL" userId="501533cb-ccc6-4e13-8a54-da02277461f0" providerId="ADAL" clId="{038958B9-9E32-4B80-9F2B-FA16ABDA2D0D}" dt="2023-11-10T11:03:37.019" v="155" actId="47"/>
        <pc:sldMkLst>
          <pc:docMk/>
          <pc:sldMk cId="1164095071" sldId="350"/>
        </pc:sldMkLst>
      </pc:sldChg>
      <pc:sldChg chg="modSp add mod">
        <pc:chgData name="VIDAL EMMANUEL" userId="501533cb-ccc6-4e13-8a54-da02277461f0" providerId="ADAL" clId="{038958B9-9E32-4B80-9F2B-FA16ABDA2D0D}" dt="2023-11-10T11:13:30.323" v="796" actId="6549"/>
        <pc:sldMkLst>
          <pc:docMk/>
          <pc:sldMk cId="1023850083" sldId="351"/>
        </pc:sldMkLst>
        <pc:spChg chg="mod">
          <ac:chgData name="VIDAL EMMANUEL" userId="501533cb-ccc6-4e13-8a54-da02277461f0" providerId="ADAL" clId="{038958B9-9E32-4B80-9F2B-FA16ABDA2D0D}" dt="2023-11-10T11:13:30.323" v="796" actId="6549"/>
          <ac:spMkLst>
            <pc:docMk/>
            <pc:sldMk cId="1023850083" sldId="351"/>
            <ac:spMk id="5" creationId="{9F27EED2-BA06-44C8-1446-5ED6CA05E422}"/>
          </ac:spMkLst>
        </pc:spChg>
      </pc:sldChg>
      <pc:sldChg chg="modSp add mod ord">
        <pc:chgData name="VIDAL EMMANUEL" userId="501533cb-ccc6-4e13-8a54-da02277461f0" providerId="ADAL" clId="{038958B9-9E32-4B80-9F2B-FA16ABDA2D0D}" dt="2023-11-10T11:16:46.106" v="1081" actId="255"/>
        <pc:sldMkLst>
          <pc:docMk/>
          <pc:sldMk cId="3564727856" sldId="352"/>
        </pc:sldMkLst>
        <pc:spChg chg="mod">
          <ac:chgData name="VIDAL EMMANUEL" userId="501533cb-ccc6-4e13-8a54-da02277461f0" providerId="ADAL" clId="{038958B9-9E32-4B80-9F2B-FA16ABDA2D0D}" dt="2023-11-10T11:16:46.106" v="1081" actId="255"/>
          <ac:spMkLst>
            <pc:docMk/>
            <pc:sldMk cId="3564727856" sldId="352"/>
            <ac:spMk id="7" creationId="{8DE56BE7-1E76-4147-8ABF-E91E4525B516}"/>
          </ac:spMkLst>
        </pc:spChg>
      </pc:sldChg>
      <pc:sldChg chg="addSp modSp mod">
        <pc:chgData name="VIDAL EMMANUEL" userId="501533cb-ccc6-4e13-8a54-da02277461f0" providerId="ADAL" clId="{038958B9-9E32-4B80-9F2B-FA16ABDA2D0D}" dt="2023-11-10T11:20:26.712" v="1100" actId="1076"/>
        <pc:sldMkLst>
          <pc:docMk/>
          <pc:sldMk cId="2690465565" sldId="353"/>
        </pc:sldMkLst>
        <pc:spChg chg="mod">
          <ac:chgData name="VIDAL EMMANUEL" userId="501533cb-ccc6-4e13-8a54-da02277461f0" providerId="ADAL" clId="{038958B9-9E32-4B80-9F2B-FA16ABDA2D0D}" dt="2023-11-10T11:17:39.899" v="1096" actId="20577"/>
          <ac:spMkLst>
            <pc:docMk/>
            <pc:sldMk cId="2690465565" sldId="353"/>
            <ac:spMk id="7" creationId="{8DE56BE7-1E76-4147-8ABF-E91E4525B516}"/>
          </ac:spMkLst>
        </pc:spChg>
        <pc:picChg chg="add mod">
          <ac:chgData name="VIDAL EMMANUEL" userId="501533cb-ccc6-4e13-8a54-da02277461f0" providerId="ADAL" clId="{038958B9-9E32-4B80-9F2B-FA16ABDA2D0D}" dt="2023-11-10T11:18:24.652" v="1098" actId="1076"/>
          <ac:picMkLst>
            <pc:docMk/>
            <pc:sldMk cId="2690465565" sldId="353"/>
            <ac:picMk id="1026" creationId="{CF30ED2C-6982-A90B-3CF4-C0671CD42908}"/>
          </ac:picMkLst>
        </pc:picChg>
        <pc:picChg chg="add mod">
          <ac:chgData name="VIDAL EMMANUEL" userId="501533cb-ccc6-4e13-8a54-da02277461f0" providerId="ADAL" clId="{038958B9-9E32-4B80-9F2B-FA16ABDA2D0D}" dt="2023-11-10T11:20:26.712" v="1100" actId="1076"/>
          <ac:picMkLst>
            <pc:docMk/>
            <pc:sldMk cId="2690465565" sldId="353"/>
            <ac:picMk id="1028" creationId="{CCE810EE-087C-D766-3CBE-682FE52A28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35E87-D6FC-4761-A793-29114AEF28CE}" type="datetimeFigureOut">
              <a:rPr lang="fr-FR" smtClean="0"/>
              <a:t>10/11/2023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218C-7129-48FD-92B5-4DE55544A4BA}" type="slidenum">
              <a:rPr lang="fr-FR" smtClean="0"/>
              <a:t>‹N°›</a:t>
            </a:fld>
            <a:endParaRPr lang="fr-FR"/>
          </a:p>
        </p:txBody>
      </p:sp>
    </p:spTree>
    <p:extLst>
      <p:ext uri="{BB962C8B-B14F-4D97-AF65-F5344CB8AC3E}">
        <p14:creationId xmlns:p14="http://schemas.microsoft.com/office/powerpoint/2010/main" val="356127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egifrance.gouv.fr/affichTexteArticle.do;jsessionid=D1F867A2D6D8DBAB4BD9973A3638464C.tplgfr23s_1?idArticle=LEGIARTI000038610543&amp;cidTexte=JORFTEXT000019283050&amp;categorieLien=id&amp;dateTexte=" TargetMode="External"/><Relationship Id="rId7" Type="http://schemas.openxmlformats.org/officeDocument/2006/relationships/hyperlink" Target="https://www.legifrance.gouv.fr/codes/article_lc/LEGIARTI000042913824/2021-12-31"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legifrance.gouv.fr/loda/article_lc/LEGIARTI000038610543/" TargetMode="External"/><Relationship Id="rId5" Type="http://schemas.openxmlformats.org/officeDocument/2006/relationships/hyperlink" Target="https://www.legifrance.gouv.fr/codes/article_lc/LEGIARTI000041470858/2020-12-31" TargetMode="External"/><Relationship Id="rId4" Type="http://schemas.openxmlformats.org/officeDocument/2006/relationships/hyperlink" Target="https://www.legifrance.gouv.fr/codes/article_lc/LEGIARTI000042915075/2020-12-3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bonnes.efl.fr/EFL2/convert/id/?id=A45FDDEC66B4619A5-EF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1</a:t>
            </a:fld>
            <a:endParaRPr lang="fr-FR"/>
          </a:p>
        </p:txBody>
      </p:sp>
    </p:spTree>
    <p:extLst>
      <p:ext uri="{BB962C8B-B14F-4D97-AF65-F5344CB8AC3E}">
        <p14:creationId xmlns:p14="http://schemas.microsoft.com/office/powerpoint/2010/main" val="401936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C3BED4-52DF-555D-BF62-93165DD2DD53}"/>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84815DE-E612-1FCE-8167-8208EDB6CAB3}"/>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99C7F0-1E7D-F7CE-D654-38FC36E4341B}"/>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75901E4C-246E-8DF2-89F0-72CC3898CA27}"/>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général : autoproclamée</a:t>
            </a:r>
          </a:p>
          <a:p>
            <a:r>
              <a:rPr lang="fr-FR" dirty="0"/>
              <a:t>Rescrit ? Rajouter la slide rescrit réduction d’impôt</a:t>
            </a:r>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21</a:t>
            </a:fld>
            <a:endParaRPr lang="fr-FR"/>
          </a:p>
        </p:txBody>
      </p:sp>
    </p:spTree>
    <p:extLst>
      <p:ext uri="{BB962C8B-B14F-4D97-AF65-F5344CB8AC3E}">
        <p14:creationId xmlns:p14="http://schemas.microsoft.com/office/powerpoint/2010/main" val="146798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24</a:t>
            </a:fld>
            <a:endParaRPr lang="fr-FR"/>
          </a:p>
        </p:txBody>
      </p:sp>
    </p:spTree>
    <p:extLst>
      <p:ext uri="{BB962C8B-B14F-4D97-AF65-F5344CB8AC3E}">
        <p14:creationId xmlns:p14="http://schemas.microsoft.com/office/powerpoint/2010/main" val="201294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25</a:t>
            </a:fld>
            <a:endParaRPr lang="fr-FR"/>
          </a:p>
        </p:txBody>
      </p:sp>
    </p:spTree>
    <p:extLst>
      <p:ext uri="{BB962C8B-B14F-4D97-AF65-F5344CB8AC3E}">
        <p14:creationId xmlns:p14="http://schemas.microsoft.com/office/powerpoint/2010/main" val="2132229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27</a:t>
            </a:fld>
            <a:endParaRPr lang="fr-FR"/>
          </a:p>
        </p:txBody>
      </p:sp>
    </p:spTree>
    <p:extLst>
      <p:ext uri="{BB962C8B-B14F-4D97-AF65-F5344CB8AC3E}">
        <p14:creationId xmlns:p14="http://schemas.microsoft.com/office/powerpoint/2010/main" val="287835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31</a:t>
            </a:fld>
            <a:endParaRPr lang="fr-FR"/>
          </a:p>
        </p:txBody>
      </p:sp>
    </p:spTree>
    <p:extLst>
      <p:ext uri="{BB962C8B-B14F-4D97-AF65-F5344CB8AC3E}">
        <p14:creationId xmlns:p14="http://schemas.microsoft.com/office/powerpoint/2010/main" val="221436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32</a:t>
            </a:fld>
            <a:endParaRPr lang="fr-FR"/>
          </a:p>
        </p:txBody>
      </p:sp>
    </p:spTree>
    <p:extLst>
      <p:ext uri="{BB962C8B-B14F-4D97-AF65-F5344CB8AC3E}">
        <p14:creationId xmlns:p14="http://schemas.microsoft.com/office/powerpoint/2010/main" val="33862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Rapport d’activité contient :</a:t>
            </a:r>
          </a:p>
          <a:p>
            <a:pPr marL="171450" indent="-171450">
              <a:buFont typeface="Arial" panose="020B0604020202020204" pitchFamily="34" charset="0"/>
              <a:buChar char="•"/>
            </a:pPr>
            <a:r>
              <a:rPr lang="fr-FR" dirty="0"/>
              <a:t> compte rendu activité interne et externe</a:t>
            </a:r>
          </a:p>
          <a:p>
            <a:pPr marL="171450" indent="-171450">
              <a:buFont typeface="Arial" panose="020B0604020202020204" pitchFamily="34" charset="0"/>
              <a:buChar char="•"/>
            </a:pPr>
            <a:r>
              <a:rPr lang="fr-FR" dirty="0"/>
              <a:t>Liste et montant des actions financées</a:t>
            </a:r>
          </a:p>
          <a:p>
            <a:pPr marL="171450" indent="-171450">
              <a:buFont typeface="Arial" panose="020B0604020202020204" pitchFamily="34" charset="0"/>
              <a:buChar char="•"/>
            </a:pPr>
            <a:r>
              <a:rPr lang="fr-FR" dirty="0"/>
              <a:t>Liste des pers morales bénéficiaires (dénomination, adresse siège, mail, tél, nature des redistributions)</a:t>
            </a:r>
          </a:p>
          <a:p>
            <a:pPr marL="171450" indent="-171450">
              <a:buFont typeface="Arial" panose="020B0604020202020204" pitchFamily="34" charset="0"/>
              <a:buChar char="•"/>
            </a:pPr>
            <a:r>
              <a:rPr lang="fr-FR" dirty="0"/>
              <a:t>Liste des fonds reçus directs ou indirects, numéraire ou nature, Etat étranger (LAB)</a:t>
            </a:r>
          </a:p>
          <a:p>
            <a:pPr marL="171450" indent="-171450">
              <a:buFont typeface="Arial" panose="020B0604020202020204" pitchFamily="34" charset="0"/>
              <a:buChar char="•"/>
            </a:pPr>
            <a:r>
              <a:rPr lang="fr-FR" dirty="0"/>
              <a:t>Liste des libéralités reçues (montant et personne émettrice). Depuis 2022 les donateurs doivent être informés de cette communication en amont de leur don.</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Sanctions : préfecture mise en demeure. Si pas d’effet dans les 2 mois suspension (décision motivée) jusqu’à 6 mois renouvelable 2 fois. Ou </a:t>
            </a:r>
            <a:r>
              <a:rPr lang="fr-FR" dirty="0" err="1"/>
              <a:t>dissoution</a:t>
            </a:r>
            <a:r>
              <a:rPr lang="fr-FR" dirty="0"/>
              <a:t>.</a:t>
            </a:r>
          </a:p>
          <a:p>
            <a:pPr marL="628650" lvl="1" indent="-171450">
              <a:buFont typeface="Wingdings" panose="05000000000000000000" pitchFamily="2" charset="2"/>
              <a:buChar char="Ø"/>
            </a:pPr>
            <a:r>
              <a:rPr lang="fr-FR" dirty="0"/>
              <a:t>Préfecture doit alerter président du fonds, CAC et banques</a:t>
            </a:r>
          </a:p>
        </p:txBody>
      </p:sp>
      <p:sp>
        <p:nvSpPr>
          <p:cNvPr id="4" name="Espace réservé du numéro de diapositive 3"/>
          <p:cNvSpPr>
            <a:spLocks noGrp="1"/>
          </p:cNvSpPr>
          <p:nvPr>
            <p:ph type="sldNum" sz="quarter" idx="5"/>
          </p:nvPr>
        </p:nvSpPr>
        <p:spPr/>
        <p:txBody>
          <a:bodyPr/>
          <a:lstStyle/>
          <a:p>
            <a:fld id="{88840B84-48BB-42C2-B561-1F5C574015B5}" type="slidenum">
              <a:rPr lang="fr-FR" smtClean="0"/>
              <a:t>33</a:t>
            </a:fld>
            <a:endParaRPr lang="fr-FR"/>
          </a:p>
        </p:txBody>
      </p:sp>
    </p:spTree>
    <p:extLst>
      <p:ext uri="{BB962C8B-B14F-4D97-AF65-F5344CB8AC3E}">
        <p14:creationId xmlns:p14="http://schemas.microsoft.com/office/powerpoint/2010/main" val="825858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8840B84-48BB-42C2-B561-1F5C574015B5}" type="slidenum">
              <a:rPr lang="fr-FR" smtClean="0"/>
              <a:t>34</a:t>
            </a:fld>
            <a:endParaRPr lang="fr-FR"/>
          </a:p>
        </p:txBody>
      </p:sp>
    </p:spTree>
    <p:extLst>
      <p:ext uri="{BB962C8B-B14F-4D97-AF65-F5344CB8AC3E}">
        <p14:creationId xmlns:p14="http://schemas.microsoft.com/office/powerpoint/2010/main" val="138769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6</a:t>
            </a:fld>
            <a:endParaRPr lang="fr-FR"/>
          </a:p>
        </p:txBody>
      </p:sp>
    </p:spTree>
    <p:extLst>
      <p:ext uri="{BB962C8B-B14F-4D97-AF65-F5344CB8AC3E}">
        <p14:creationId xmlns:p14="http://schemas.microsoft.com/office/powerpoint/2010/main" val="172220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Transformation : si remplit toutes les conditions pour RUP</a:t>
            </a:r>
          </a:p>
        </p:txBody>
      </p:sp>
      <p:sp>
        <p:nvSpPr>
          <p:cNvPr id="4" name="Espace réservé du numéro de diapositive 3"/>
          <p:cNvSpPr>
            <a:spLocks noGrp="1"/>
          </p:cNvSpPr>
          <p:nvPr>
            <p:ph type="sldNum" sz="quarter" idx="5"/>
          </p:nvPr>
        </p:nvSpPr>
        <p:spPr/>
        <p:txBody>
          <a:bodyPr/>
          <a:lstStyle/>
          <a:p>
            <a:fld id="{88840B84-48BB-42C2-B561-1F5C574015B5}" type="slidenum">
              <a:rPr lang="fr-FR" smtClean="0"/>
              <a:t>35</a:t>
            </a:fld>
            <a:endParaRPr lang="fr-FR"/>
          </a:p>
        </p:txBody>
      </p:sp>
    </p:spTree>
    <p:extLst>
      <p:ext uri="{BB962C8B-B14F-4D97-AF65-F5344CB8AC3E}">
        <p14:creationId xmlns:p14="http://schemas.microsoft.com/office/powerpoint/2010/main" val="122299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Schéma en partant de l’activité</a:t>
            </a:r>
          </a:p>
          <a:p>
            <a:pPr marL="0" indent="0">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Si le fonds respecte les critères de la non-lucrativité alors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 * soit dotation non consomptible (ce qui est le cas dans le silence des statuts) = non imposition</a:t>
            </a:r>
          </a:p>
          <a:p>
            <a:pPr marL="0" indent="0">
              <a:buNone/>
            </a:pPr>
            <a:r>
              <a:rPr lang="fr-FR" b="0" dirty="0"/>
              <a:t> * soit dotation consomptible = Redevable de l’IS à un taux réduit sur les revenus issus de son patrimoine</a:t>
            </a:r>
          </a:p>
          <a:p>
            <a:pPr marL="0" indent="0">
              <a:buNone/>
            </a:pPr>
            <a:endParaRPr lang="fr-FR" dirty="0"/>
          </a:p>
          <a:p>
            <a:pPr marL="0" indent="0">
              <a:buNone/>
            </a:pPr>
            <a:r>
              <a:rPr lang="fr-FR" b="1" dirty="0"/>
              <a:t>Si le fonds de dotation ne respecte pas les critères de la non-lucrativité alors imposition</a:t>
            </a:r>
          </a:p>
          <a:p>
            <a:pPr marL="0" indent="0">
              <a:buNone/>
            </a:pPr>
            <a:r>
              <a:rPr lang="fr-FR" dirty="0"/>
              <a:t>Qu’il est possible de pondérer : </a:t>
            </a:r>
          </a:p>
          <a:p>
            <a:pPr marL="0" indent="0">
              <a:buNone/>
            </a:pPr>
            <a:r>
              <a:rPr lang="fr-FR" dirty="0"/>
              <a:t>&gt;&gt; Par la franchise = Impôts commerciaux si dépassement franchise qui s’applique à 2 conditions : </a:t>
            </a:r>
            <a:r>
              <a:rPr lang="fr-FR" b="0" i="0" dirty="0">
                <a:solidFill>
                  <a:srgbClr val="000000"/>
                </a:solidFill>
                <a:effectLst/>
                <a:latin typeface="Arial" panose="020B0604020202020204" pitchFamily="34" charset="0"/>
              </a:rPr>
              <a:t>lorsque les activités non lucratives restent significativement prépondérantes </a:t>
            </a:r>
            <a:r>
              <a:rPr lang="fr-FR" b="1" i="0" dirty="0">
                <a:solidFill>
                  <a:srgbClr val="000000"/>
                </a:solidFill>
                <a:effectLst/>
                <a:latin typeface="Arial" panose="020B0604020202020204" pitchFamily="34" charset="0"/>
              </a:rPr>
              <a:t>et</a:t>
            </a:r>
            <a:r>
              <a:rPr lang="fr-FR" b="0" i="0" dirty="0">
                <a:solidFill>
                  <a:srgbClr val="000000"/>
                </a:solidFill>
                <a:effectLst/>
                <a:latin typeface="Arial" panose="020B0604020202020204" pitchFamily="34" charset="0"/>
              </a:rPr>
              <a:t> le montant des recettes d'exploitation encaissées au cours de l'année civile au titre de leurs activités lucratives n'excède pas 76 679 €</a:t>
            </a:r>
            <a:endParaRPr lang="fr-FR" dirty="0"/>
          </a:p>
          <a:p>
            <a:pPr marL="0" indent="0">
              <a:buNone/>
            </a:pPr>
            <a:r>
              <a:rPr lang="fr-FR" dirty="0"/>
              <a:t>&gt;&gt; Par la sectorisation des activités = envisager de séparer les activités lucratives</a:t>
            </a:r>
          </a:p>
          <a:p>
            <a:pPr marL="0" indent="0">
              <a:buNone/>
            </a:pPr>
            <a:endParaRPr lang="fr-FR" dirty="0"/>
          </a:p>
          <a:p>
            <a:pPr marL="0" indent="0">
              <a:buNone/>
            </a:pPr>
            <a:r>
              <a:rPr lang="fr-FR" dirty="0"/>
              <a:t>Comment un fonds de dotation peut être lucratif ? </a:t>
            </a:r>
          </a:p>
          <a:p>
            <a:pPr marL="0" indent="0">
              <a:buNone/>
            </a:pPr>
            <a:r>
              <a:rPr lang="fr-FR" dirty="0"/>
              <a:t>&gt;&gt; Si le fonds de dotation réalise lui-même des activités lucratives</a:t>
            </a:r>
          </a:p>
          <a:p>
            <a:pPr marL="0" indent="0">
              <a:buNone/>
            </a:pPr>
            <a:r>
              <a:rPr lang="fr-FR" dirty="0"/>
              <a:t>&gt;&gt; Si le fonds de dotation verse les fruits de sa dotation pour financer une activité lucrative (même si le donataire est un OSBL dès lors que celui-ci réalise des activités lucratives prépondérantes au-delà de la franchise)</a:t>
            </a:r>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37</a:t>
            </a:fld>
            <a:endParaRPr lang="fr-FR"/>
          </a:p>
        </p:txBody>
      </p:sp>
    </p:spTree>
    <p:extLst>
      <p:ext uri="{BB962C8B-B14F-4D97-AF65-F5344CB8AC3E}">
        <p14:creationId xmlns:p14="http://schemas.microsoft.com/office/powerpoint/2010/main" val="345474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 : les versements effectués au profit d’un fonds de dotation peuvent ouvrir droit à réduction d’impôt sur les revenus (art. 200 du CGI) ou sur les sociétés (art. 238 bis du CGI)</a:t>
            </a:r>
          </a:p>
          <a:p>
            <a:endParaRPr lang="fr-FR" dirty="0"/>
          </a:p>
          <a:p>
            <a:r>
              <a:rPr lang="fr-FR" dirty="0"/>
              <a:t>Peuvent = conditions &gt;&gt;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 le fonds de dotation délivre des reçus (format type selon si particulier ou entreprise)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 </a:t>
            </a:r>
          </a:p>
          <a:p>
            <a:r>
              <a:rPr lang="fr-FR" dirty="0"/>
              <a:t> 1) soit le fonds de dotation exerce directement une activité d’intérêt général (les fameuses activités à caractère philanthropique, sportif, éducatif, culturel,…)</a:t>
            </a:r>
          </a:p>
          <a:p>
            <a:r>
              <a:rPr lang="fr-FR" dirty="0"/>
              <a:t> 2) soit le fonds de dotation, géré de manière désintéressée, finance des organismes éligibles au régime de mécénat… qui délivreront au fonds de dotation une attestation du montant des versements. </a:t>
            </a:r>
          </a:p>
          <a:p>
            <a:r>
              <a:rPr lang="fr-FR" dirty="0"/>
              <a:t> Attention dans le cas 2) : des conditions supplémentaires s’appliquent (confer page suivante) = </a:t>
            </a:r>
          </a:p>
          <a:p>
            <a:r>
              <a:rPr lang="fr-FR" dirty="0"/>
              <a:t> * le fonds fait AGP (Appel à la Générosité du Public) et reverse les dons</a:t>
            </a:r>
          </a:p>
          <a:p>
            <a:r>
              <a:rPr lang="fr-FR" dirty="0"/>
              <a:t> * ou alors le fonds incorpore à son capital les dons et reverse uniquement les produits générés par sa gestion</a:t>
            </a:r>
          </a:p>
          <a:p>
            <a:r>
              <a:rPr lang="fr-FR" dirty="0"/>
              <a:t> * ou encore dotation consomptible = le fonds consomme son capital (les dons sont incorporés au capital puis le capital + les revenus sont redistribués)</a:t>
            </a:r>
          </a:p>
          <a:p>
            <a:r>
              <a:rPr lang="fr-FR" dirty="0"/>
              <a:t> </a:t>
            </a:r>
          </a:p>
          <a:p>
            <a:endParaRPr lang="fr-FR" dirty="0"/>
          </a:p>
          <a:p>
            <a:r>
              <a:rPr lang="fr-FR" dirty="0"/>
              <a:t>Enfin, le fonds de dotation devra effectuer une déclaration du montant global des dons ainsi que le nombre de reçus délivrés au cours de l’exercice (non spécifique aux fonds de dotation).</a:t>
            </a:r>
          </a:p>
          <a:p>
            <a:endParaRPr lang="fr-FR" dirty="0"/>
          </a:p>
          <a:p>
            <a:endParaRPr lang="fr-FR" dirty="0"/>
          </a:p>
          <a:p>
            <a:r>
              <a:rPr lang="fr-FR" dirty="0"/>
              <a:t>Pour l’application des 40% : </a:t>
            </a:r>
          </a:p>
          <a:p>
            <a:r>
              <a:rPr lang="fr-FR" b="0" i="0" dirty="0">
                <a:solidFill>
                  <a:srgbClr val="000000"/>
                </a:solidFill>
                <a:effectLst/>
                <a:latin typeface="Fira Sans" panose="020B0503050000020004" pitchFamily="34" charset="0"/>
              </a:rPr>
              <a:t>Les opérations de </a:t>
            </a:r>
            <a:r>
              <a:rPr lang="fr-FR" b="0" i="0" dirty="0">
                <a:solidFill>
                  <a:srgbClr val="F0703C"/>
                </a:solidFill>
                <a:effectLst/>
                <a:latin typeface="Fira Sans" panose="020B0503050000020004" pitchFamily="34" charset="0"/>
              </a:rPr>
              <a:t>mécénat</a:t>
            </a:r>
            <a:r>
              <a:rPr lang="fr-FR" b="0" i="0" dirty="0">
                <a:solidFill>
                  <a:srgbClr val="000000"/>
                </a:solidFill>
                <a:effectLst/>
                <a:latin typeface="Fira Sans" panose="020B0503050000020004" pitchFamily="34" charset="0"/>
              </a:rPr>
              <a:t> d'</a:t>
            </a:r>
            <a:r>
              <a:rPr lang="fr-FR" b="0" i="0" dirty="0">
                <a:solidFill>
                  <a:srgbClr val="F0703C"/>
                </a:solidFill>
                <a:effectLst/>
                <a:latin typeface="Fira Sans" panose="020B0503050000020004" pitchFamily="34" charset="0"/>
              </a:rPr>
              <a:t>entreprise</a:t>
            </a:r>
            <a:r>
              <a:rPr lang="fr-FR" b="0" i="0" dirty="0">
                <a:solidFill>
                  <a:srgbClr val="000000"/>
                </a:solidFill>
                <a:effectLst/>
                <a:latin typeface="Fira Sans" panose="020B0503050000020004" pitchFamily="34" charset="0"/>
              </a:rPr>
              <a:t> ouvrent en principe droit à une </a:t>
            </a:r>
            <a:r>
              <a:rPr lang="fr-FR" b="0" i="0" dirty="0">
                <a:solidFill>
                  <a:srgbClr val="F0703C"/>
                </a:solidFill>
                <a:effectLst/>
                <a:latin typeface="Fira Sans" panose="020B0503050000020004" pitchFamily="34" charset="0"/>
              </a:rPr>
              <a:t>réduction</a:t>
            </a:r>
            <a:r>
              <a:rPr lang="fr-FR" b="0" i="0" dirty="0">
                <a:solidFill>
                  <a:srgbClr val="000000"/>
                </a:solidFill>
                <a:effectLst/>
                <a:latin typeface="Fira Sans" panose="020B0503050000020004" pitchFamily="34" charset="0"/>
              </a:rPr>
              <a:t> d'</a:t>
            </a:r>
            <a:r>
              <a:rPr lang="fr-FR" b="0" i="0" dirty="0">
                <a:solidFill>
                  <a:srgbClr val="F0703C"/>
                </a:solidFill>
                <a:effectLst/>
                <a:latin typeface="Fira Sans" panose="020B0503050000020004" pitchFamily="34" charset="0"/>
              </a:rPr>
              <a:t>impôt</a:t>
            </a:r>
            <a:r>
              <a:rPr lang="fr-FR" b="0" i="0" dirty="0">
                <a:solidFill>
                  <a:srgbClr val="000000"/>
                </a:solidFill>
                <a:effectLst/>
                <a:latin typeface="Fira Sans" panose="020B0503050000020004" pitchFamily="34" charset="0"/>
              </a:rPr>
              <a:t> égale à 60 % du montant des sommes versées sur la fraction du don inférieure ou égale à 2 M €, et à 40 % du montant des sommes versées sur la fraction du don excédant ce seuil.</a:t>
            </a:r>
            <a:endParaRPr lang="fr-FR" dirty="0"/>
          </a:p>
          <a:p>
            <a:endParaRPr lang="fr-FR" dirty="0"/>
          </a:p>
          <a:p>
            <a:r>
              <a:rPr lang="fr-FR" b="0" i="0" dirty="0">
                <a:solidFill>
                  <a:srgbClr val="000000"/>
                </a:solidFill>
                <a:effectLst/>
                <a:latin typeface="Fira Sans" panose="020B0503050000020004" pitchFamily="34" charset="0"/>
              </a:rPr>
              <a:t>Ne sont pas pris en compte pour l'application du seuil de 2 M € et ouvrent droit à une réduction d'impôt au taux de 60 %, quel que soit leur montant, les versements effectués au profit de certains organismes qui soutiennent les personnes en difficulté. Sont concernés les dons aux organismes sans but lucratif qui procèdent à la fourniture gratuite de repas à des personnes en difficulté, qui contribuent à favoriser leur logement, ou qui procèdent, e principal, à la fourniture gratuite à ces personnes de prestations et produits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38</a:t>
            </a:fld>
            <a:endParaRPr lang="fr-FR"/>
          </a:p>
        </p:txBody>
      </p:sp>
    </p:spTree>
    <p:extLst>
      <p:ext uri="{BB962C8B-B14F-4D97-AF65-F5344CB8AC3E}">
        <p14:creationId xmlns:p14="http://schemas.microsoft.com/office/powerpoint/2010/main" val="133200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&gt;&gt; slide qui revient sur les commentaires de la page précédente en présentant les choses de manière inverse. Ici, sont présentées deux exemples d’interdictions d’émission de reçus fiscaux, issus de deux rescrits, alors qu’à la page précédente on vient d’évoquer les conditions d’octroi : </a:t>
            </a:r>
          </a:p>
          <a:p>
            <a:endParaRPr lang="fr-FR" dirty="0"/>
          </a:p>
          <a:p>
            <a:r>
              <a:rPr lang="fr-FR" dirty="0"/>
              <a:t>1- Rescrit 22/03/2021 : </a:t>
            </a:r>
          </a:p>
          <a:p>
            <a:r>
              <a:rPr lang="fr-FR" dirty="0"/>
              <a:t>https://bofip.impots.gouv.fr/bofip/12384-PGP.html/identifiant%3DBOI-RES-BIC-000069-20210217</a:t>
            </a:r>
          </a:p>
          <a:p>
            <a:pPr algn="just"/>
            <a:r>
              <a:rPr lang="fr-FR" b="1" i="0" dirty="0">
                <a:solidFill>
                  <a:srgbClr val="000000"/>
                </a:solidFill>
                <a:effectLst/>
                <a:latin typeface="Open Sans" panose="020B0606030504020204" pitchFamily="34" charset="0"/>
              </a:rPr>
              <a:t>Réponse :</a:t>
            </a:r>
            <a:endParaRPr lang="fr-FR" b="0" i="0" dirty="0">
              <a:solidFill>
                <a:srgbClr val="000000"/>
              </a:solidFill>
              <a:effectLst/>
              <a:latin typeface="Open Sans" panose="020B0606030504020204" pitchFamily="34" charset="0"/>
            </a:endParaRPr>
          </a:p>
          <a:p>
            <a:pPr algn="just"/>
            <a:r>
              <a:rPr lang="fr-FR" b="0" i="0" dirty="0">
                <a:solidFill>
                  <a:srgbClr val="000000"/>
                </a:solidFill>
                <a:effectLst/>
                <a:latin typeface="Open Sans" panose="020B0606030504020204" pitchFamily="34" charset="0"/>
              </a:rPr>
              <a:t>Au plan juridique, conformément au III de l’</a:t>
            </a:r>
            <a:r>
              <a:rPr lang="fr-FR" b="0" i="0" u="sng" dirty="0">
                <a:solidFill>
                  <a:srgbClr val="06436A"/>
                </a:solidFill>
                <a:effectLst/>
                <a:latin typeface="Open Sans" panose="020B0606030504020204" pitchFamily="34" charset="0"/>
                <a:hlinkClick r:id="rId3"/>
              </a:rPr>
              <a:t>article 140 de la loi n° 2008‑776 du 4 août 2008 de modernisation de l’économie</a:t>
            </a:r>
            <a:r>
              <a:rPr lang="fr-FR" b="0" i="0" dirty="0">
                <a:solidFill>
                  <a:srgbClr val="000000"/>
                </a:solidFill>
                <a:effectLst/>
                <a:latin typeface="Open Sans" panose="020B0606030504020204" pitchFamily="34" charset="0"/>
              </a:rPr>
              <a:t>, les dons qui ne sont pas issus d’un appel à la générosité publique ne constituent pas des ressources du fonds de dotation mais des libéralités qui doivent obligatoirement être incorporées à la dotation.</a:t>
            </a:r>
          </a:p>
          <a:p>
            <a:pPr algn="just"/>
            <a:r>
              <a:rPr lang="fr-FR" b="0" i="0" dirty="0">
                <a:solidFill>
                  <a:srgbClr val="000000"/>
                </a:solidFill>
                <a:effectLst/>
                <a:latin typeface="Open Sans" panose="020B0606030504020204" pitchFamily="34" charset="0"/>
              </a:rPr>
              <a:t>Lorsque les statuts prévoient que la dotation de l’organisme est consomptible, ces dons, qui ont été incorporés à la dotation, peuvent être redistribués à des organismes éligibles au régime fiscal du mécénat.</a:t>
            </a:r>
          </a:p>
          <a:p>
            <a:pPr algn="just"/>
            <a:r>
              <a:rPr lang="fr-FR" b="0" i="0" dirty="0">
                <a:solidFill>
                  <a:srgbClr val="000000"/>
                </a:solidFill>
                <a:effectLst/>
                <a:latin typeface="Open Sans" panose="020B0606030504020204" pitchFamily="34" charset="0"/>
              </a:rPr>
              <a:t>Toutefois, ces libéralités ne pourront ouvrir droit à l’avantage fiscal prévu par l'</a:t>
            </a:r>
            <a:r>
              <a:rPr lang="fr-FR" b="0" i="0" u="sng" dirty="0">
                <a:solidFill>
                  <a:srgbClr val="06436A"/>
                </a:solidFill>
                <a:effectLst/>
                <a:latin typeface="Open Sans" panose="020B0606030504020204" pitchFamily="34" charset="0"/>
                <a:hlinkClick r:id="rId4" tooltip="article 200 du Code général des impôts depuis le 31/12/2020"/>
              </a:rPr>
              <a:t>article 200 du code général des impôts (CGI)</a:t>
            </a:r>
            <a:r>
              <a:rPr lang="fr-FR" b="0" i="0" dirty="0">
                <a:solidFill>
                  <a:srgbClr val="000000"/>
                </a:solidFill>
                <a:effectLst/>
                <a:latin typeface="Open Sans" panose="020B0606030504020204" pitchFamily="34" charset="0"/>
              </a:rPr>
              <a:t> et par l'</a:t>
            </a:r>
            <a:r>
              <a:rPr lang="fr-FR" b="0" i="0" u="sng" dirty="0">
                <a:solidFill>
                  <a:srgbClr val="06436A"/>
                </a:solidFill>
                <a:effectLst/>
                <a:latin typeface="Open Sans" panose="020B0606030504020204" pitchFamily="34" charset="0"/>
                <a:hlinkClick r:id="rId5" tooltip="article 238 bis du Code général des impôts depuis le 31/12/2020"/>
              </a:rPr>
              <a:t>article 238 bis du CGI</a:t>
            </a:r>
            <a:r>
              <a:rPr lang="fr-FR" b="0" i="0" dirty="0">
                <a:solidFill>
                  <a:srgbClr val="000000"/>
                </a:solidFill>
                <a:effectLst/>
                <a:latin typeface="Open Sans" panose="020B0606030504020204" pitchFamily="34" charset="0"/>
              </a:rPr>
              <a:t> qu’à la condition que le fonds de dotation reverse également les produits tirés des dons incorporés à la dotation, étant précisé :</a:t>
            </a:r>
          </a:p>
          <a:p>
            <a:pPr algn="l"/>
            <a:r>
              <a:rPr lang="fr-FR" b="0" i="0" dirty="0">
                <a:solidFill>
                  <a:srgbClr val="000000"/>
                </a:solidFill>
                <a:effectLst/>
                <a:latin typeface="Open Sans" panose="020B0606030504020204" pitchFamily="34" charset="0"/>
              </a:rPr>
              <a:t>- qu’aucun montant minimum n’est exigé concernant le versement des produits tirés de la capitalisation des dons ;</a:t>
            </a:r>
          </a:p>
          <a:p>
            <a:pPr algn="l"/>
            <a:r>
              <a:rPr lang="fr-FR" b="0" i="0" dirty="0">
                <a:solidFill>
                  <a:srgbClr val="000000"/>
                </a:solidFill>
                <a:effectLst/>
                <a:latin typeface="Open Sans" panose="020B0606030504020204" pitchFamily="34" charset="0"/>
              </a:rPr>
              <a:t>- qu’aucune condition n’est posée quant à la durée de la capitalisation. Aussi, le fait que les dons ne fassent que transiter par la dotation avant d’être redistribués n’est pas un obstacle au bénéfice du régime fiscal du mécénat dès lors que la dotation est productive de produits (intérêts ou revenus de placement).</a:t>
            </a:r>
          </a:p>
          <a:p>
            <a:pPr algn="just"/>
            <a:r>
              <a:rPr lang="fr-FR" b="1" i="0" dirty="0">
                <a:solidFill>
                  <a:srgbClr val="000000"/>
                </a:solidFill>
                <a:effectLst/>
                <a:latin typeface="Open Sans" panose="020B0606030504020204" pitchFamily="34" charset="0"/>
              </a:rPr>
              <a:t>En revanche, ne peuvent bénéficier des dispositions de l'article 200 du CGI et de l'article 238 bis du CGI, les libéralités qui, en contravention des dispositions de l'article 140 de la loi n° 2008‑776 du 4 août 2008 de modernisation de l’économie, seraient redistribuées sans être incorporées à la dotation ou qui seraient incorporées à une dotation ne générant aucun produit.</a:t>
            </a:r>
          </a:p>
          <a:p>
            <a:endParaRPr lang="fr-FR" dirty="0"/>
          </a:p>
          <a:p>
            <a:endParaRPr lang="fr-FR" dirty="0"/>
          </a:p>
          <a:p>
            <a:r>
              <a:rPr lang="fr-FR" dirty="0"/>
              <a:t>2- Rescrit 7/04/2021 : </a:t>
            </a:r>
          </a:p>
          <a:p>
            <a:r>
              <a:rPr lang="fr-FR" dirty="0"/>
              <a:t>https://bofip.impots.gouv.fr/bofip/12966-PGP.html/identifiant%3DBOI-RES-BIC-000087-20210407</a:t>
            </a:r>
          </a:p>
          <a:p>
            <a:pPr algn="just"/>
            <a:r>
              <a:rPr lang="fr-FR" b="1" i="0" dirty="0">
                <a:solidFill>
                  <a:srgbClr val="000000"/>
                </a:solidFill>
                <a:effectLst/>
                <a:latin typeface="Open Sans" panose="020B0606030504020204" pitchFamily="34" charset="0"/>
              </a:rPr>
              <a:t>Réponse :</a:t>
            </a:r>
            <a:endParaRPr lang="fr-FR" b="0" i="0" dirty="0">
              <a:solidFill>
                <a:srgbClr val="000000"/>
              </a:solidFill>
              <a:effectLst/>
              <a:latin typeface="Open Sans" panose="020B0606030504020204" pitchFamily="34" charset="0"/>
            </a:endParaRPr>
          </a:p>
          <a:p>
            <a:pPr algn="just"/>
            <a:r>
              <a:rPr lang="fr-FR" b="0" i="0" dirty="0">
                <a:solidFill>
                  <a:srgbClr val="000000"/>
                </a:solidFill>
                <a:effectLst/>
                <a:latin typeface="Open Sans" panose="020B0606030504020204" pitchFamily="34" charset="0"/>
              </a:rPr>
              <a:t>Le fonds de dotation redistributeur doit avoir pour objet l’exercice d’une activité patrimoniale consistant à gérer les libéralités qui lui sont consenties pour financer une œuvre ou une mission d’intérêt général réalisée par un organisme sans but lucratif.</a:t>
            </a:r>
          </a:p>
          <a:p>
            <a:pPr algn="just"/>
            <a:r>
              <a:rPr lang="fr-FR" b="0" i="0" dirty="0">
                <a:solidFill>
                  <a:srgbClr val="000000"/>
                </a:solidFill>
                <a:effectLst/>
                <a:latin typeface="Open Sans" panose="020B0606030504020204" pitchFamily="34" charset="0"/>
              </a:rPr>
              <a:t>L’</a:t>
            </a:r>
            <a:r>
              <a:rPr lang="fr-FR" b="0" i="0" u="sng" dirty="0">
                <a:solidFill>
                  <a:srgbClr val="06436A"/>
                </a:solidFill>
                <a:effectLst/>
                <a:latin typeface="Open Sans" panose="020B0606030504020204" pitchFamily="34" charset="0"/>
                <a:hlinkClick r:id="rId6"/>
              </a:rPr>
              <a:t>article 140 de loi n° 2008-776 du 4 août 2008 de modernisation de l’économie (LME)</a:t>
            </a:r>
            <a:r>
              <a:rPr lang="fr-FR" b="0" i="0" dirty="0">
                <a:solidFill>
                  <a:srgbClr val="000000"/>
                </a:solidFill>
                <a:effectLst/>
                <a:latin typeface="Open Sans" panose="020B0606030504020204" pitchFamily="34" charset="0"/>
              </a:rPr>
              <a:t>, dispose à ce titre que les fonds de dotation peuvent être créés pour financer des missions ou des œuvres d’intérêt général. L’intérêt général doit être entendu exclusivement au sens de la loi fiscale, à laquelle renvoie l’article 140 de la loi n° 2008-776 du 4 août 2008. Ainsi, lorsque le fonds est redistributeur, les contributions issues du mécénat ne peuvent pas bénéficier à des entreprises du secteur lucratif et à des organismes ne relevant pas des dispositions de l'</a:t>
            </a:r>
            <a:r>
              <a:rPr lang="fr-FR" b="0" i="0" u="sng" dirty="0">
                <a:solidFill>
                  <a:srgbClr val="06436A"/>
                </a:solidFill>
                <a:effectLst/>
                <a:latin typeface="Open Sans" panose="020B0606030504020204" pitchFamily="34" charset="0"/>
                <a:hlinkClick r:id="rId4" tooltip="article 200 du Code général des impôts depuis le 31/12/2020"/>
              </a:rPr>
              <a:t>article 200 du CGI</a:t>
            </a:r>
            <a:r>
              <a:rPr lang="fr-FR" b="0" i="0" dirty="0">
                <a:solidFill>
                  <a:srgbClr val="000000"/>
                </a:solidFill>
                <a:effectLst/>
                <a:latin typeface="Open Sans" panose="020B0606030504020204" pitchFamily="34" charset="0"/>
              </a:rPr>
              <a:t> et de l'</a:t>
            </a:r>
            <a:r>
              <a:rPr lang="fr-FR" b="0" i="0" u="sng" dirty="0">
                <a:solidFill>
                  <a:srgbClr val="06436A"/>
                </a:solidFill>
                <a:effectLst/>
                <a:latin typeface="Open Sans" panose="020B0606030504020204" pitchFamily="34" charset="0"/>
                <a:hlinkClick r:id="rId7" tooltip="article 238 bis du Code général des impôts depuis le 31/12/2021"/>
              </a:rPr>
              <a:t>article 238 bis du CGI</a:t>
            </a:r>
            <a:r>
              <a:rPr lang="fr-FR" b="0" i="0" dirty="0">
                <a:solidFill>
                  <a:srgbClr val="000000"/>
                </a:solidFill>
                <a:effectLst/>
                <a:latin typeface="Open Sans" panose="020B0606030504020204" pitchFamily="34" charset="0"/>
              </a:rPr>
              <a:t>. Le premier alinéa du I de l'article 140 de la loi n° 2008-776 du 4 août 2008 précise en effet que le fonds peut redistribuer les dons perçus « pour assister une personne morale à but non lucratif dans l’accomplissement de ses œuvres et de ses missions d’intérêt général ».</a:t>
            </a:r>
          </a:p>
          <a:p>
            <a:pPr algn="just"/>
            <a:r>
              <a:rPr lang="fr-FR" b="0" i="0" dirty="0">
                <a:solidFill>
                  <a:srgbClr val="000000"/>
                </a:solidFill>
                <a:effectLst/>
                <a:latin typeface="Open Sans" panose="020B0606030504020204" pitchFamily="34" charset="0"/>
              </a:rPr>
              <a:t>Ainsi, si un fonds de dotation peut financer une personne morale à but non lucratif qui, aux fins de réalisation de ses œuvres ou missions d’intérêt général exercerait elle-même une activité lucrative non prépondérante, il ne peut pas en revanche financer des entreprises du secteur lucratif et des organismes ne relevant pas de l'article 200 du CGI et de l'article 238 bis du CGI.</a:t>
            </a:r>
          </a:p>
          <a:p>
            <a:pPr algn="just"/>
            <a:r>
              <a:rPr lang="fr-FR" b="1" i="0" dirty="0">
                <a:solidFill>
                  <a:srgbClr val="000000"/>
                </a:solidFill>
                <a:effectLst/>
                <a:latin typeface="Open Sans" panose="020B0606030504020204" pitchFamily="34" charset="0"/>
              </a:rPr>
              <a:t>Dans ces conditions, un fonds de dotation redistributeur qui finance à la fois des organismes éligibles et des organismes non éligibles au régime fiscal du mécénat, ne peut pas bénéficier des dispositions prévues au 2° du g du 1 de l'article 200 du CGI et de l'article 238 bis du CGI.</a:t>
            </a:r>
          </a:p>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39</a:t>
            </a:fld>
            <a:endParaRPr lang="fr-FR"/>
          </a:p>
        </p:txBody>
      </p:sp>
    </p:spTree>
    <p:extLst>
      <p:ext uri="{BB962C8B-B14F-4D97-AF65-F5344CB8AC3E}">
        <p14:creationId xmlns:p14="http://schemas.microsoft.com/office/powerpoint/2010/main" val="2889475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sz="2400" dirty="0"/>
              <a:t>Les causes visées à l’article 3 de la loi du 7 août 1991 sont limitativement énumérées :</a:t>
            </a:r>
          </a:p>
          <a:p>
            <a:pPr lvl="1" algn="just"/>
            <a:r>
              <a:rPr lang="fr-FR" sz="2000" dirty="0"/>
              <a:t>cause scientifique,</a:t>
            </a:r>
          </a:p>
          <a:p>
            <a:pPr lvl="1" algn="just"/>
            <a:r>
              <a:rPr lang="fr-FR" sz="2000" dirty="0"/>
              <a:t>cause sociale,</a:t>
            </a:r>
          </a:p>
          <a:p>
            <a:pPr lvl="1" algn="just"/>
            <a:r>
              <a:rPr lang="fr-FR" sz="2000" dirty="0"/>
              <a:t>cause familiale,</a:t>
            </a:r>
          </a:p>
          <a:p>
            <a:pPr lvl="1" algn="just"/>
            <a:r>
              <a:rPr lang="fr-FR" sz="2000" dirty="0"/>
              <a:t>cause humanitaire,</a:t>
            </a:r>
          </a:p>
          <a:p>
            <a:pPr lvl="1" algn="just"/>
            <a:r>
              <a:rPr lang="fr-FR" sz="2000" dirty="0"/>
              <a:t>cause philanthropique,</a:t>
            </a:r>
          </a:p>
          <a:p>
            <a:pPr lvl="1" algn="just"/>
            <a:r>
              <a:rPr lang="fr-FR" sz="2000" dirty="0"/>
              <a:t>cause éducative,</a:t>
            </a:r>
          </a:p>
          <a:p>
            <a:pPr lvl="1" algn="just"/>
            <a:r>
              <a:rPr lang="fr-FR" sz="2000" dirty="0"/>
              <a:t>cause sportive,</a:t>
            </a:r>
          </a:p>
          <a:p>
            <a:pPr lvl="1" algn="just"/>
            <a:r>
              <a:rPr lang="fr-FR" sz="2000" dirty="0"/>
              <a:t>cause culturelle,</a:t>
            </a:r>
          </a:p>
          <a:p>
            <a:pPr lvl="1" algn="just"/>
            <a:r>
              <a:rPr lang="fr-FR" sz="2000" dirty="0"/>
              <a:t>ou cause concourant à la défense de l'environnement.</a:t>
            </a:r>
          </a:p>
          <a:p>
            <a:pPr lvl="1" algn="just"/>
            <a:endParaRPr lang="fr-FR" sz="2000" dirty="0"/>
          </a:p>
          <a:p>
            <a:pPr marL="0" indent="0" algn="just">
              <a:buNone/>
            </a:pPr>
            <a:r>
              <a:rPr lang="fr-FR" sz="1800" dirty="0"/>
              <a:t>La notion de ressources collectées issue de la loi n°2021-875 du 1er juillet 2021, est bien plus extensive que celle précédente de « dons collectés ».</a:t>
            </a:r>
          </a:p>
          <a:p>
            <a:pPr marL="0" indent="0" algn="just">
              <a:buNone/>
            </a:pPr>
            <a:r>
              <a:rPr lang="fr-FR" sz="1800" dirty="0"/>
              <a:t>Les ressources collectées auprès du public comprennent :</a:t>
            </a:r>
          </a:p>
          <a:p>
            <a:pPr lvl="1" algn="just"/>
            <a:r>
              <a:rPr lang="fr-FR" sz="1800" dirty="0"/>
              <a:t>Les dons manuels (dont le produit des ventes de dons en nature),</a:t>
            </a:r>
          </a:p>
          <a:p>
            <a:pPr lvl="1" algn="just"/>
            <a:r>
              <a:rPr lang="fr-FR" sz="1800" dirty="0"/>
              <a:t>Les legs,</a:t>
            </a:r>
          </a:p>
          <a:p>
            <a:pPr lvl="1" algn="just"/>
            <a:r>
              <a:rPr lang="fr-FR" sz="1800" dirty="0"/>
              <a:t>Les donations,</a:t>
            </a:r>
          </a:p>
          <a:p>
            <a:pPr lvl="1" algn="just"/>
            <a:r>
              <a:rPr lang="fr-FR" sz="1800" dirty="0"/>
              <a:t>Le mécénat,</a:t>
            </a:r>
          </a:p>
          <a:p>
            <a:pPr lvl="1" algn="just"/>
            <a:r>
              <a:rPr lang="fr-FR" sz="1800" dirty="0"/>
              <a:t>Les assurances-vie,</a:t>
            </a:r>
          </a:p>
          <a:p>
            <a:pPr lvl="1" algn="just"/>
            <a:r>
              <a:rPr lang="fr-FR" sz="1800" dirty="0"/>
              <a:t>Les cotisations sans contrepartie,</a:t>
            </a:r>
          </a:p>
          <a:p>
            <a:pPr lvl="1" algn="just"/>
            <a:r>
              <a:rPr lang="fr-FR" sz="1800" dirty="0"/>
              <a:t>Les revenus générés par les actifs issus de l’appel (loyer annuel d’un legs ou produits financiers d’un contrat d’assurance-vie antérieurement reçus, etc.),</a:t>
            </a:r>
          </a:p>
          <a:p>
            <a:pPr lvl="1" algn="just"/>
            <a:r>
              <a:rPr lang="fr-FR" sz="1800" dirty="0"/>
              <a:t>Les autres produits liés à la générosité.</a:t>
            </a:r>
            <a:endParaRPr lang="fr-FR" sz="1400" dirty="0"/>
          </a:p>
          <a:p>
            <a:pPr lvl="1" algn="just"/>
            <a:endParaRPr lang="fr-FR" sz="2000" dirty="0"/>
          </a:p>
          <a:p>
            <a:pPr lvl="1" algn="just"/>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42</a:t>
            </a:fld>
            <a:endParaRPr lang="fr-FR"/>
          </a:p>
        </p:txBody>
      </p:sp>
    </p:spTree>
    <p:extLst>
      <p:ext uri="{BB962C8B-B14F-4D97-AF65-F5344CB8AC3E}">
        <p14:creationId xmlns:p14="http://schemas.microsoft.com/office/powerpoint/2010/main" val="2233126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Article 140 LME</a:t>
            </a:r>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46</a:t>
            </a:fld>
            <a:endParaRPr lang="fr-FR"/>
          </a:p>
        </p:txBody>
      </p:sp>
    </p:spTree>
    <p:extLst>
      <p:ext uri="{BB962C8B-B14F-4D97-AF65-F5344CB8AC3E}">
        <p14:creationId xmlns:p14="http://schemas.microsoft.com/office/powerpoint/2010/main" val="4237669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2F218C-7129-48FD-92B5-4DE55544A4BA}" type="slidenum">
              <a:rPr lang="fr-FR" smtClean="0"/>
              <a:t>53</a:t>
            </a:fld>
            <a:endParaRPr lang="fr-FR"/>
          </a:p>
        </p:txBody>
      </p:sp>
    </p:spTree>
    <p:extLst>
      <p:ext uri="{BB962C8B-B14F-4D97-AF65-F5344CB8AC3E}">
        <p14:creationId xmlns:p14="http://schemas.microsoft.com/office/powerpoint/2010/main" val="721761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55</a:t>
            </a:fld>
            <a:endParaRPr lang="fr-FR"/>
          </a:p>
        </p:txBody>
      </p:sp>
    </p:spTree>
    <p:extLst>
      <p:ext uri="{BB962C8B-B14F-4D97-AF65-F5344CB8AC3E}">
        <p14:creationId xmlns:p14="http://schemas.microsoft.com/office/powerpoint/2010/main" val="1971702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333333"/>
                </a:solidFill>
                <a:effectLst/>
                <a:latin typeface="Arial" panose="020B0604020202020204" pitchFamily="34" charset="0"/>
              </a:rPr>
              <a:t>Dès lors qu’il constate ce manquement, le préfet doit mettre en demeure le </a:t>
            </a:r>
            <a:r>
              <a:rPr lang="fr-FR" b="1" i="0" dirty="0">
                <a:solidFill>
                  <a:srgbClr val="F0703C"/>
                </a:solidFill>
                <a:effectLst/>
                <a:latin typeface="Arial" panose="020B0604020202020204" pitchFamily="34" charset="0"/>
              </a:rPr>
              <a:t>fonds</a:t>
            </a:r>
            <a:r>
              <a:rPr lang="fr-FR" b="0" i="0" dirty="0">
                <a:solidFill>
                  <a:srgbClr val="333333"/>
                </a:solidFill>
                <a:effectLst/>
                <a:latin typeface="Arial" panose="020B0604020202020204" pitchFamily="34" charset="0"/>
              </a:rPr>
              <a:t> de le corriger ; si cela n’est pas suivi d’effet, le préfet peut suspendre l’activité du </a:t>
            </a:r>
            <a:r>
              <a:rPr lang="fr-FR" b="1" i="0" dirty="0">
                <a:solidFill>
                  <a:srgbClr val="F0703C"/>
                </a:solidFill>
                <a:effectLst/>
                <a:latin typeface="Arial" panose="020B0604020202020204" pitchFamily="34" charset="0"/>
              </a:rPr>
              <a:t>fonds</a:t>
            </a:r>
            <a:r>
              <a:rPr lang="fr-FR" b="0" i="0" dirty="0">
                <a:solidFill>
                  <a:srgbClr val="333333"/>
                </a:solidFill>
                <a:effectLst/>
                <a:latin typeface="Arial" panose="020B0604020202020204" pitchFamily="34" charset="0"/>
              </a:rPr>
              <a:t> pendant une durée de six mois au plus ou, si la mission d’intérêt général n’est pas assurée, saisir le tribunal judiciaire pour demander la dissolution du </a:t>
            </a:r>
            <a:r>
              <a:rPr lang="fr-FR" b="1" i="0" dirty="0">
                <a:solidFill>
                  <a:srgbClr val="F0703C"/>
                </a:solidFill>
                <a:effectLst/>
                <a:latin typeface="Arial" panose="020B0604020202020204" pitchFamily="34" charset="0"/>
              </a:rPr>
              <a:t>fonds</a:t>
            </a:r>
            <a:r>
              <a:rPr lang="fr-FR" b="0" i="0" dirty="0">
                <a:solidFill>
                  <a:srgbClr val="333333"/>
                </a:solidFill>
                <a:effectLst/>
                <a:latin typeface="Arial" panose="020B0604020202020204" pitchFamily="34" charset="0"/>
              </a:rPr>
              <a:t> (</a:t>
            </a:r>
            <a:r>
              <a:rPr lang="fr-FR" b="0" i="0" u="none" strike="noStrike" dirty="0">
                <a:solidFill>
                  <a:srgbClr val="0000FF"/>
                </a:solidFill>
                <a:effectLst/>
                <a:latin typeface="Arial" panose="020B0604020202020204" pitchFamily="34" charset="0"/>
                <a:hlinkClick r:id="rId3"/>
              </a:rPr>
              <a:t>Loi 2008-776 art. 140, VII, al. 3</a:t>
            </a:r>
            <a:r>
              <a:rPr lang="fr-FR" b="0" i="0" dirty="0">
                <a:solidFill>
                  <a:srgbClr val="333333"/>
                </a:solidFill>
                <a:effectLst/>
                <a:latin typeface="Arial" panose="020B0604020202020204" pitchFamily="34" charset="0"/>
              </a:rPr>
              <a:t>).</a:t>
            </a:r>
            <a:endParaRPr lang="fr-FR" dirty="0"/>
          </a:p>
        </p:txBody>
      </p:sp>
      <p:sp>
        <p:nvSpPr>
          <p:cNvPr id="4" name="Espace réservé du numéro de diapositive 3"/>
          <p:cNvSpPr>
            <a:spLocks noGrp="1"/>
          </p:cNvSpPr>
          <p:nvPr>
            <p:ph type="sldNum" sz="quarter" idx="5"/>
          </p:nvPr>
        </p:nvSpPr>
        <p:spPr/>
        <p:txBody>
          <a:bodyPr/>
          <a:lstStyle/>
          <a:p>
            <a:fld id="{36D44617-76EF-46D1-8139-A4525CAFE984}" type="slidenum">
              <a:rPr lang="fr-FR" smtClean="0"/>
              <a:t>64</a:t>
            </a:fld>
            <a:endParaRPr lang="fr-FR"/>
          </a:p>
        </p:txBody>
      </p:sp>
    </p:spTree>
    <p:extLst>
      <p:ext uri="{BB962C8B-B14F-4D97-AF65-F5344CB8AC3E}">
        <p14:creationId xmlns:p14="http://schemas.microsoft.com/office/powerpoint/2010/main" val="198382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539717-2258-2EEE-F27B-AC8B5CA7BBB0}"/>
              </a:ext>
            </a:extLst>
          </p:cNvPr>
          <p:cNvSpPr>
            <a:spLocks noGrp="1" noRot="1" noChangeAspect="1"/>
          </p:cNvSpPr>
          <p:nvPr>
            <p:ph type="sldImg"/>
          </p:nvPr>
        </p:nvSpPr>
        <p:spPr>
          <a:xfrm>
            <a:off x="90488" y="755650"/>
            <a:ext cx="6616700" cy="3722688"/>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notes 2">
            <a:extLst>
              <a:ext uri="{FF2B5EF4-FFF2-40B4-BE49-F238E27FC236}">
                <a16:creationId xmlns:a16="http://schemas.microsoft.com/office/drawing/2014/main" id="{4A6BEE2A-1646-9F40-41AF-8F94ED6322D5}"/>
              </a:ext>
            </a:extLst>
          </p:cNvPr>
          <p:cNvSpPr txBox="1">
            <a:spLocks noGrp="1"/>
          </p:cNvSpPr>
          <p:nvPr>
            <p:ph type="body" sz="quarter" idx="1"/>
          </p:nvPr>
        </p:nvSpPr>
        <p:spPr>
          <a:xfrm>
            <a:off x="679320" y="4716000"/>
            <a:ext cx="5438880" cy="4467240"/>
          </a:xfrm>
        </p:spPr>
        <p:txBody>
          <a:bodyPr anchor="ctr" anchorCtr="0"/>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94A676-2BBF-33AC-B8C3-E6FF7D4B79F6}"/>
              </a:ext>
            </a:extLst>
          </p:cNvPr>
          <p:cNvSpPr>
            <a:spLocks noGrp="1" noRot="1" noChangeAspect="1"/>
          </p:cNvSpPr>
          <p:nvPr>
            <p:ph type="sldImg"/>
          </p:nvPr>
        </p:nvSpPr>
        <p:spPr>
          <a:xfrm>
            <a:off x="90488" y="755650"/>
            <a:ext cx="6616700" cy="3722688"/>
          </a:xfr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notes 2">
            <a:extLst>
              <a:ext uri="{FF2B5EF4-FFF2-40B4-BE49-F238E27FC236}">
                <a16:creationId xmlns:a16="http://schemas.microsoft.com/office/drawing/2014/main" id="{ADC9DA87-ED5F-DB89-BCA7-84E5B577D332}"/>
              </a:ext>
            </a:extLst>
          </p:cNvPr>
          <p:cNvSpPr txBox="1">
            <a:spLocks noGrp="1"/>
          </p:cNvSpPr>
          <p:nvPr>
            <p:ph type="body" sz="quarter" idx="1"/>
          </p:nvPr>
        </p:nvSpPr>
        <p:spPr>
          <a:xfrm>
            <a:off x="679320" y="4716000"/>
            <a:ext cx="5438880" cy="4467240"/>
          </a:xfrm>
        </p:spPr>
        <p:txBody>
          <a:bodyPr anchor="ctr" anchorCtr="0"/>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C0C930-201E-271E-0FC8-345B358A2180}"/>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9F023F30-441E-FB1D-A11E-3E9F5389B47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5C651D-CF0E-F6AA-C5EE-5F007BDB59F1}"/>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AD52EEFB-5E5A-C704-6A1A-2708721F8D1D}"/>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BEAB3F-934A-256D-9098-E7274D5AE879}"/>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402031F-A90C-FDF0-5259-7B4764C42570}"/>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167FED-5586-BB5E-88A2-57F0AA13482E}"/>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8565650-5CDF-CB3A-9E7B-30A9DB528EC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27231B-0702-F6E2-4F3C-959649905449}"/>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8F7EA2F-428C-41C3-046B-7C4F631137EB}"/>
              </a:ext>
            </a:extLst>
          </p:cNvPr>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texte, Police, Graphique, graphisme&#10;&#10;Description générée automatiquement">
            <a:extLst>
              <a:ext uri="{FF2B5EF4-FFF2-40B4-BE49-F238E27FC236}">
                <a16:creationId xmlns:a16="http://schemas.microsoft.com/office/drawing/2014/main" id="{784D0B50-AACC-FCC5-D118-90C37ABE25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63308" y="485647"/>
            <a:ext cx="4583517" cy="893762"/>
          </a:xfrm>
          <a:prstGeom prst="rect">
            <a:avLst/>
          </a:prstGeom>
        </p:spPr>
      </p:pic>
    </p:spTree>
    <p:extLst>
      <p:ext uri="{BB962C8B-B14F-4D97-AF65-F5344CB8AC3E}">
        <p14:creationId xmlns:p14="http://schemas.microsoft.com/office/powerpoint/2010/main" val="206490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Titre de section-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F4C3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15643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9207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Deux contenus-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EB671B"/>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EB671B"/>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8484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Deux contenus-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F4C3C3"/>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8263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re seul-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Tree>
    <p:extLst>
      <p:ext uri="{BB962C8B-B14F-4D97-AF65-F5344CB8AC3E}">
        <p14:creationId xmlns:p14="http://schemas.microsoft.com/office/powerpoint/2010/main" val="321247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re seul-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rgbClr val="304495"/>
                </a:solidFill>
              </a:defRPr>
            </a:lvl1pPr>
          </a:lstStyle>
          <a:p>
            <a:r>
              <a:rPr lang="fr-FR" dirty="0"/>
              <a:t>Modifiez le style du titre</a:t>
            </a:r>
          </a:p>
        </p:txBody>
      </p:sp>
    </p:spTree>
    <p:extLst>
      <p:ext uri="{BB962C8B-B14F-4D97-AF65-F5344CB8AC3E}">
        <p14:creationId xmlns:p14="http://schemas.microsoft.com/office/powerpoint/2010/main" val="285288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re seul-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236731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3" name="Image 2" descr="Une image contenant Police, texte, Graphique, graphisme&#10;&#10;Description générée automatiquement">
            <a:extLst>
              <a:ext uri="{FF2B5EF4-FFF2-40B4-BE49-F238E27FC236}">
                <a16:creationId xmlns:a16="http://schemas.microsoft.com/office/drawing/2014/main" id="{245A746E-0CAB-B596-D116-E853DB4534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4158685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re et contenu_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986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9" name="Espace réservé du texte 8"/>
          <p:cNvSpPr>
            <a:spLocks noGrp="1"/>
          </p:cNvSpPr>
          <p:nvPr>
            <p:ph type="body" idx="10"/>
          </p:nvPr>
        </p:nvSpPr>
        <p:spPr>
          <a:xfrm>
            <a:off x="804545" y="1402080"/>
            <a:ext cx="8991600" cy="5455920"/>
          </a:xfrm>
          <a:prstGeom prst="rect">
            <a:avLst/>
          </a:prstGeom>
          <a:noFill/>
          <a:ln w="0" cmpd="sng">
            <a:noFill/>
            <a:prstDash val="solid"/>
          </a:ln>
        </p:spPr>
        <p:txBody>
          <a:bodyPr vert="horz" lIns="0" tIns="92075" rIns="0" bIns="0" anchor="t"/>
          <a:lstStyle/>
          <a:p>
            <a:pPr marL="0" marR="0" indent="0" algn="l">
              <a:lnSpc>
                <a:spcPts val="2000"/>
              </a:lnSpc>
              <a:spcAft>
                <a:spcPts val="0"/>
              </a:spcAft>
            </a:pPr>
            <a:r>
              <a:rPr lang="fr-FR" sz="2000" spc="-5">
                <a:solidFill>
                  <a:srgbClr val="28425C"/>
                </a:solidFill>
                <a:latin typeface="Calibri" panose="02020603050405020304" pitchFamily="2"/>
              </a:rPr>
              <a:t>Dotation initiale minimale de 15.000 euros </a:t>
            </a:r>
          </a:p>
          <a:p>
            <a:pPr marL="137160" marR="0" indent="182880" algn="l">
              <a:lnSpc>
                <a:spcPts val="2000"/>
              </a:lnSpc>
              <a:spcBef>
                <a:spcPts val="630"/>
              </a:spcBef>
              <a:spcAft>
                <a:spcPts val="0"/>
              </a:spcAft>
              <a:buFont typeface="Courier New"/>
              <a:buChar char="o"/>
            </a:pPr>
            <a:r>
              <a:rPr lang="fr-FR" sz="2000" spc="-20">
                <a:solidFill>
                  <a:srgbClr val="28425C"/>
                </a:solidFill>
                <a:latin typeface="Calibri" panose="02020603050405020304" pitchFamily="2"/>
              </a:rPr>
              <a:t>versée en numéraire </a:t>
            </a:r>
          </a:p>
          <a:p>
            <a:pPr marL="137160" marR="0" indent="182880" algn="l">
              <a:lnSpc>
                <a:spcPts val="2000"/>
              </a:lnSpc>
              <a:spcBef>
                <a:spcPts val="650"/>
              </a:spcBef>
              <a:spcAft>
                <a:spcPts val="0"/>
              </a:spcAft>
              <a:buFont typeface="Courier New"/>
              <a:buChar char="o"/>
            </a:pPr>
            <a:r>
              <a:rPr lang="fr-FR" sz="2000" spc="-15">
                <a:solidFill>
                  <a:srgbClr val="28425C"/>
                </a:solidFill>
                <a:latin typeface="Calibri" panose="02020603050405020304" pitchFamily="2"/>
              </a:rPr>
              <a:t>par un ou des fondateurs </a:t>
            </a:r>
          </a:p>
          <a:p>
            <a:pPr marL="137160" marR="0" indent="182880" algn="l">
              <a:lnSpc>
                <a:spcPts val="2000"/>
              </a:lnSpc>
              <a:spcBef>
                <a:spcPts val="655"/>
              </a:spcBef>
              <a:spcAft>
                <a:spcPts val="0"/>
              </a:spcAft>
              <a:buFont typeface="Courier New"/>
              <a:buChar char="o"/>
            </a:pPr>
            <a:r>
              <a:rPr lang="fr-FR" sz="2000" spc="-10">
                <a:solidFill>
                  <a:srgbClr val="28425C"/>
                </a:solidFill>
                <a:latin typeface="Calibri" panose="02020603050405020304" pitchFamily="2"/>
              </a:rPr>
              <a:t>versée avant la fin du premier exercice social </a:t>
            </a:r>
          </a:p>
          <a:p>
            <a:pPr marL="0" marR="0" indent="0" algn="l">
              <a:lnSpc>
                <a:spcPts val="2000"/>
              </a:lnSpc>
              <a:spcBef>
                <a:spcPts val="630"/>
              </a:spcBef>
              <a:spcAft>
                <a:spcPts val="0"/>
              </a:spcAft>
            </a:pPr>
            <a:r>
              <a:rPr lang="fr-FR" sz="2000" spc="-5">
                <a:solidFill>
                  <a:srgbClr val="28425C"/>
                </a:solidFill>
                <a:latin typeface="Calibri" panose="02020603050405020304" pitchFamily="2"/>
              </a:rPr>
              <a:t>Dotation par nature non consomptible </a:t>
            </a:r>
          </a:p>
          <a:p>
            <a:pPr marL="137160" marR="0" indent="182880" algn="l">
              <a:lnSpc>
                <a:spcPts val="2000"/>
              </a:lnSpc>
              <a:spcBef>
                <a:spcPts val="650"/>
              </a:spcBef>
              <a:spcAft>
                <a:spcPts val="0"/>
              </a:spcAft>
              <a:buFont typeface="Courier New"/>
              <a:buChar char="o"/>
            </a:pPr>
            <a:r>
              <a:rPr lang="fr-FR" sz="2000" spc="-5">
                <a:solidFill>
                  <a:srgbClr val="28425C"/>
                </a:solidFill>
                <a:latin typeface="Calibri" panose="02020603050405020304" pitchFamily="2"/>
              </a:rPr>
              <a:t>mais elle peut être consomptible (selon les statuts) </a:t>
            </a:r>
          </a:p>
          <a:p>
            <a:pPr marL="137160" marR="0" indent="182880" algn="l">
              <a:lnSpc>
                <a:spcPts val="1900"/>
              </a:lnSpc>
              <a:spcBef>
                <a:spcPts val="655"/>
              </a:spcBef>
              <a:spcAft>
                <a:spcPts val="0"/>
              </a:spcAft>
              <a:buFont typeface="Courier New"/>
              <a:buChar char="o"/>
            </a:pPr>
            <a:r>
              <a:rPr lang="fr-FR" sz="2000" spc="-5">
                <a:solidFill>
                  <a:srgbClr val="28425C"/>
                </a:solidFill>
                <a:latin typeface="Calibri" panose="02020603050405020304" pitchFamily="2"/>
              </a:rPr>
              <a:t>c’est l’un ou l’autre (une dotation ne peut pas être partiellement consomptible). </a:t>
            </a:r>
          </a:p>
          <a:p>
            <a:pPr marL="0" marR="0" indent="0" algn="r">
              <a:lnSpc>
                <a:spcPts val="1700"/>
              </a:lnSpc>
              <a:spcBef>
                <a:spcPts val="0"/>
              </a:spcBef>
              <a:spcAft>
                <a:spcPts val="0"/>
              </a:spcAft>
            </a:pPr>
            <a:r>
              <a:rPr lang="fr-FR" sz="2000" spc="0">
                <a:solidFill>
                  <a:srgbClr val="28425C"/>
                </a:solidFill>
                <a:latin typeface="Calibri" panose="02020603050405020304" pitchFamily="2"/>
              </a:rPr>
              <a:t>Une disposition statutaire sur le caractère partiellement consomptible de la dotation </a:t>
            </a:r>
          </a:p>
          <a:p>
            <a:pPr marL="320040" marR="0" indent="0" algn="l">
              <a:lnSpc>
                <a:spcPts val="1900"/>
              </a:lnSpc>
              <a:spcBef>
                <a:spcPts val="0"/>
              </a:spcBef>
              <a:spcAft>
                <a:spcPts val="0"/>
              </a:spcAft>
            </a:pPr>
            <a:r>
              <a:rPr lang="fr-FR" sz="2000" spc="-10">
                <a:solidFill>
                  <a:srgbClr val="28425C"/>
                </a:solidFill>
                <a:latin typeface="Calibri" panose="02020603050405020304" pitchFamily="2"/>
              </a:rPr>
              <a:t>n’est opposable ni aux tiers, ni à l’administration. </a:t>
            </a:r>
          </a:p>
          <a:p>
            <a:pPr marL="0" marR="0" indent="0" algn="l">
              <a:lnSpc>
                <a:spcPts val="2000"/>
              </a:lnSpc>
              <a:spcBef>
                <a:spcPts val="630"/>
              </a:spcBef>
              <a:spcAft>
                <a:spcPts val="0"/>
              </a:spcAft>
            </a:pPr>
            <a:r>
              <a:rPr lang="fr-FR" sz="2000" spc="0">
                <a:solidFill>
                  <a:srgbClr val="28425C"/>
                </a:solidFill>
                <a:latin typeface="Calibri" panose="02020603050405020304" pitchFamily="2"/>
              </a:rPr>
              <a:t>Gouvernance par un conseil d’administration obligatoire (trois membres minimum) </a:t>
            </a:r>
          </a:p>
          <a:p>
            <a:pPr marL="0" marR="0" indent="0" algn="l">
              <a:lnSpc>
                <a:spcPts val="2000"/>
              </a:lnSpc>
              <a:spcBef>
                <a:spcPts val="650"/>
              </a:spcBef>
              <a:spcAft>
                <a:spcPts val="0"/>
              </a:spcAft>
            </a:pPr>
            <a:r>
              <a:rPr lang="fr-FR" sz="2000" spc="0">
                <a:solidFill>
                  <a:srgbClr val="28425C"/>
                </a:solidFill>
                <a:latin typeface="Calibri" panose="02020603050405020304" pitchFamily="2"/>
              </a:rPr>
              <a:t>Un ou plusieurs fondateurs (personne physique, morale ou collectivité publique) </a:t>
            </a:r>
          </a:p>
          <a:p>
            <a:pPr marL="0" marR="0" indent="0" algn="l">
              <a:lnSpc>
                <a:spcPts val="2000"/>
              </a:lnSpc>
              <a:spcBef>
                <a:spcPts val="655"/>
              </a:spcBef>
              <a:spcAft>
                <a:spcPts val="0"/>
              </a:spcAft>
            </a:pPr>
            <a:r>
              <a:rPr lang="fr-FR" sz="2000" spc="0">
                <a:solidFill>
                  <a:srgbClr val="28425C"/>
                </a:solidFill>
                <a:latin typeface="Calibri" panose="02020603050405020304" pitchFamily="2"/>
              </a:rPr>
              <a:t>Statuts librement rédigés (déclarés et contrôlés en préfecture) </a:t>
            </a:r>
          </a:p>
          <a:p>
            <a:pPr marL="0" marR="0" indent="0" algn="l">
              <a:lnSpc>
                <a:spcPts val="2000"/>
              </a:lnSpc>
              <a:spcBef>
                <a:spcPts val="630"/>
              </a:spcBef>
              <a:spcAft>
                <a:spcPts val="0"/>
              </a:spcAft>
            </a:pPr>
            <a:r>
              <a:rPr lang="fr-FR" sz="2000" spc="-20">
                <a:solidFill>
                  <a:srgbClr val="28425C"/>
                </a:solidFill>
                <a:latin typeface="Calibri" panose="02020603050405020304" pitchFamily="2"/>
              </a:rPr>
              <a:t>Ressources </a:t>
            </a:r>
          </a:p>
          <a:p>
            <a:pPr marL="137160" marR="0" indent="182880" algn="l">
              <a:lnSpc>
                <a:spcPts val="2000"/>
              </a:lnSpc>
              <a:spcBef>
                <a:spcPts val="650"/>
              </a:spcBef>
              <a:spcAft>
                <a:spcPts val="0"/>
              </a:spcAft>
              <a:buFont typeface="Courier New"/>
              <a:buChar char="o"/>
            </a:pPr>
            <a:r>
              <a:rPr lang="fr-FR" sz="2000" spc="-5">
                <a:solidFill>
                  <a:srgbClr val="28425C"/>
                </a:solidFill>
                <a:latin typeface="Calibri" panose="02020603050405020304" pitchFamily="2"/>
              </a:rPr>
              <a:t>pas de possibilité de recevoir de fonds publics (sauf exception très limitée) </a:t>
            </a:r>
          </a:p>
          <a:p>
            <a:pPr marL="137160" marR="0" indent="182880" algn="l">
              <a:lnSpc>
                <a:spcPts val="2000"/>
              </a:lnSpc>
              <a:spcBef>
                <a:spcPts val="655"/>
              </a:spcBef>
              <a:spcAft>
                <a:spcPts val="4680"/>
              </a:spcAft>
              <a:buFont typeface="Courier New"/>
              <a:buChar char="o"/>
            </a:pPr>
            <a:r>
              <a:rPr lang="fr-FR" sz="2000" spc="-5">
                <a:solidFill>
                  <a:srgbClr val="28425C"/>
                </a:solidFill>
                <a:latin typeface="Calibri" panose="02020603050405020304" pitchFamily="2"/>
              </a:rPr>
              <a:t>pas de limites aux ressources du fonds de dotation </a:t>
            </a:r>
          </a:p>
        </p:txBody>
      </p:sp>
      <p:sp>
        <p:nvSpPr>
          <p:cNvPr id="16" name="Espace réservé du texte 15"/>
          <p:cNvSpPr>
            <a:spLocks noGrp="1"/>
          </p:cNvSpPr>
          <p:nvPr>
            <p:ph type="body" idx="10"/>
          </p:nvPr>
        </p:nvSpPr>
        <p:spPr>
          <a:xfrm>
            <a:off x="11139805" y="6444615"/>
            <a:ext cx="16573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spc="0">
                <a:solidFill>
                  <a:srgbClr val="888888"/>
                </a:solidFill>
                <a:latin typeface="Calibri" panose="02020603050405020304" pitchFamily="2"/>
              </a:rPr>
              <a:t>7 </a:t>
            </a:r>
          </a:p>
        </p:txBody>
      </p:sp>
      <p:pic>
        <p:nvPicPr>
          <p:cNvPr id="2" name="Image 1" descr="Une image contenant Police, texte, Graphique, graphisme&#10;&#10;Description générée automatiquement">
            <a:extLst>
              <a:ext uri="{FF2B5EF4-FFF2-40B4-BE49-F238E27FC236}">
                <a16:creationId xmlns:a16="http://schemas.microsoft.com/office/drawing/2014/main" id="{BEDF3C1B-1EAE-F1E9-612D-BF6EA69B2A2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2469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re 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texte, Police, Graphique, graphisme&#10;&#10;Description générée automatiquement">
            <a:extLst>
              <a:ext uri="{FF2B5EF4-FFF2-40B4-BE49-F238E27FC236}">
                <a16:creationId xmlns:a16="http://schemas.microsoft.com/office/drawing/2014/main" id="{34ABE7C0-CA50-0F85-D6D7-D9BC88D006C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63308" y="485647"/>
            <a:ext cx="4583517" cy="893762"/>
          </a:xfrm>
          <a:prstGeom prst="rect">
            <a:avLst/>
          </a:prstGeom>
        </p:spPr>
      </p:pic>
    </p:spTree>
    <p:extLst>
      <p:ext uri="{BB962C8B-B14F-4D97-AF65-F5344CB8AC3E}">
        <p14:creationId xmlns:p14="http://schemas.microsoft.com/office/powerpoint/2010/main" val="2006448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idx="10"/>
          </p:nvPr>
        </p:nvSpPr>
        <p:spPr>
          <a:xfrm>
            <a:off x="814070" y="1447165"/>
            <a:ext cx="11377930" cy="2451100"/>
          </a:xfrm>
          <a:prstGeom prst="rect">
            <a:avLst/>
          </a:prstGeom>
          <a:noFill/>
          <a:ln w="0" cmpd="sng">
            <a:noFill/>
            <a:prstDash val="solid"/>
          </a:ln>
        </p:spPr>
        <p:txBody>
          <a:bodyPr vert="horz" lIns="0" tIns="55245" rIns="0" bIns="0" anchor="t"/>
          <a:lstStyle/>
          <a:p>
            <a:pPr marL="0" marR="0" indent="0" algn="l">
              <a:lnSpc>
                <a:spcPts val="1800"/>
              </a:lnSpc>
              <a:spcAft>
                <a:spcPts val="0"/>
              </a:spcAft>
            </a:pPr>
            <a:r>
              <a:rPr lang="fr-FR" sz="2050" spc="0">
                <a:solidFill>
                  <a:srgbClr val="28425C"/>
                </a:solidFill>
                <a:latin typeface="Calibri" panose="02020603050405020304" pitchFamily="2"/>
              </a:rPr>
              <a:t>Dépôt des comptes annuels et du rapport d’activité </a:t>
            </a:r>
          </a:p>
          <a:p>
            <a:pPr marL="137160" marR="0" indent="320040" algn="l">
              <a:lnSpc>
                <a:spcPts val="1800"/>
              </a:lnSpc>
              <a:spcBef>
                <a:spcPts val="990"/>
              </a:spcBef>
              <a:spcAft>
                <a:spcPts val="0"/>
              </a:spcAft>
              <a:buFont typeface="Courier New"/>
              <a:buChar char="o"/>
            </a:pPr>
            <a:r>
              <a:rPr lang="fr-FR" sz="2050" spc="10">
                <a:solidFill>
                  <a:srgbClr val="28425C"/>
                </a:solidFill>
                <a:latin typeface="Calibri" panose="02020603050405020304" pitchFamily="2"/>
              </a:rPr>
              <a:t>comptes annuels, rapport d’activité et rapport du CAC (si applicable) à transmettre à la </a:t>
            </a:r>
          </a:p>
          <a:p>
            <a:pPr marL="457200" marR="0" indent="0" algn="l">
              <a:lnSpc>
                <a:spcPts val="1800"/>
              </a:lnSpc>
              <a:spcBef>
                <a:spcPts val="0"/>
              </a:spcBef>
              <a:spcAft>
                <a:spcPts val="0"/>
              </a:spcAft>
            </a:pPr>
            <a:r>
              <a:rPr lang="fr-FR" sz="2050" spc="0">
                <a:solidFill>
                  <a:srgbClr val="28425C"/>
                </a:solidFill>
                <a:latin typeface="Calibri" panose="02020603050405020304" pitchFamily="2"/>
              </a:rPr>
              <a:t>préfecture dans les 6 mois suivant la clôture </a:t>
            </a:r>
          </a:p>
          <a:p>
            <a:pPr marL="137160" marR="0" indent="320040" algn="l">
              <a:lnSpc>
                <a:spcPts val="1800"/>
              </a:lnSpc>
              <a:spcBef>
                <a:spcPts val="1015"/>
              </a:spcBef>
              <a:spcAft>
                <a:spcPts val="0"/>
              </a:spcAft>
              <a:buFont typeface="Courier New"/>
              <a:buChar char="o"/>
            </a:pPr>
            <a:r>
              <a:rPr lang="fr-FR" sz="2050" spc="10">
                <a:solidFill>
                  <a:srgbClr val="28425C"/>
                </a:solidFill>
                <a:latin typeface="Calibri" panose="02020603050405020304" pitchFamily="2"/>
              </a:rPr>
              <a:t>le défaut de transmission des documents peut entraîner la suspension voir la dissolution </a:t>
            </a:r>
          </a:p>
          <a:p>
            <a:pPr marL="457200" marR="0" indent="0" algn="l">
              <a:lnSpc>
                <a:spcPts val="1800"/>
              </a:lnSpc>
              <a:spcBef>
                <a:spcPts val="0"/>
              </a:spcBef>
              <a:spcAft>
                <a:spcPts val="0"/>
              </a:spcAft>
            </a:pPr>
            <a:r>
              <a:rPr lang="fr-FR" sz="2050" spc="0">
                <a:solidFill>
                  <a:srgbClr val="28425C"/>
                </a:solidFill>
                <a:latin typeface="Calibri" panose="02020603050405020304" pitchFamily="2"/>
              </a:rPr>
              <a:t>(contrôle renforcé des préfectures) </a:t>
            </a:r>
          </a:p>
          <a:p>
            <a:pPr marL="137160" marR="0" indent="320040" algn="l">
              <a:lnSpc>
                <a:spcPts val="1700"/>
              </a:lnSpc>
              <a:spcBef>
                <a:spcPts val="1010"/>
              </a:spcBef>
              <a:spcAft>
                <a:spcPts val="0"/>
              </a:spcAft>
              <a:buFont typeface="Courier New"/>
              <a:buChar char="o"/>
            </a:pPr>
            <a:r>
              <a:rPr lang="fr-FR" sz="2050" spc="10">
                <a:solidFill>
                  <a:srgbClr val="28425C"/>
                </a:solidFill>
                <a:latin typeface="Calibri" panose="02020603050405020304" pitchFamily="2"/>
              </a:rPr>
              <a:t>il existe un modèle de rapport d’activité dont le contenu est précisé par le décret sur les </a:t>
            </a:r>
          </a:p>
          <a:p>
            <a:pPr marL="457200" marR="0" indent="0" algn="l">
              <a:lnSpc>
                <a:spcPts val="2000"/>
              </a:lnSpc>
              <a:spcBef>
                <a:spcPts val="0"/>
              </a:spcBef>
              <a:spcAft>
                <a:spcPts val="0"/>
              </a:spcAft>
            </a:pPr>
            <a:r>
              <a:rPr lang="fr-FR" sz="2050" spc="0">
                <a:solidFill>
                  <a:srgbClr val="28425C"/>
                </a:solidFill>
                <a:latin typeface="Calibri" panose="02020603050405020304" pitchFamily="2"/>
              </a:rPr>
              <a:t>fonds de dotation </a:t>
            </a:r>
          </a:p>
          <a:p>
            <a:pPr marL="137160" marR="0" indent="320040" algn="l">
              <a:lnSpc>
                <a:spcPts val="1700"/>
              </a:lnSpc>
              <a:spcBef>
                <a:spcPts val="995"/>
              </a:spcBef>
              <a:spcAft>
                <a:spcPts val="0"/>
              </a:spcAft>
              <a:buFont typeface="Courier New"/>
              <a:buChar char="o"/>
            </a:pPr>
            <a:r>
              <a:rPr lang="fr-FR" sz="2050" spc="5">
                <a:solidFill>
                  <a:srgbClr val="28425C"/>
                </a:solidFill>
                <a:latin typeface="Calibri" panose="02020603050405020304" pitchFamily="2"/>
              </a:rPr>
              <a:t>publicité des comptes (mais pas le rapport du CAC, ni du rapport d’activité) sur le site </a:t>
            </a:r>
          </a:p>
        </p:txBody>
      </p:sp>
      <p:sp>
        <p:nvSpPr>
          <p:cNvPr id="8" name="Espace réservé du texte 7"/>
          <p:cNvSpPr>
            <a:spLocks noGrp="1"/>
          </p:cNvSpPr>
          <p:nvPr>
            <p:ph type="body" idx="10"/>
          </p:nvPr>
        </p:nvSpPr>
        <p:spPr>
          <a:xfrm>
            <a:off x="814070" y="3898265"/>
            <a:ext cx="9472930" cy="2959735"/>
          </a:xfrm>
          <a:prstGeom prst="rect">
            <a:avLst/>
          </a:prstGeom>
          <a:noFill/>
          <a:ln w="0" cmpd="sng">
            <a:noFill/>
            <a:prstDash val="solid"/>
          </a:ln>
        </p:spPr>
        <p:txBody>
          <a:bodyPr vert="horz" lIns="0" tIns="0" rIns="0" bIns="0" anchor="t"/>
          <a:lstStyle/>
          <a:p>
            <a:pPr marL="457200" marR="0" indent="0" algn="l">
              <a:lnSpc>
                <a:spcPts val="2000"/>
              </a:lnSpc>
              <a:spcAft>
                <a:spcPts val="0"/>
              </a:spcAft>
            </a:pPr>
            <a:r>
              <a:rPr lang="fr-FR" sz="2050" spc="0">
                <a:solidFill>
                  <a:srgbClr val="28425C"/>
                </a:solidFill>
                <a:latin typeface="Calibri" panose="02020603050405020304" pitchFamily="2"/>
              </a:rPr>
              <a:t>internet de la DILA </a:t>
            </a:r>
          </a:p>
          <a:p>
            <a:pPr marL="0" marR="0" indent="0" algn="l">
              <a:lnSpc>
                <a:spcPts val="1800"/>
              </a:lnSpc>
              <a:spcBef>
                <a:spcPts val="1020"/>
              </a:spcBef>
              <a:spcAft>
                <a:spcPts val="0"/>
              </a:spcAft>
            </a:pPr>
            <a:r>
              <a:rPr lang="fr-FR" sz="2050" spc="0">
                <a:solidFill>
                  <a:srgbClr val="28425C"/>
                </a:solidFill>
                <a:latin typeface="Calibri" panose="02020603050405020304" pitchFamily="2"/>
              </a:rPr>
              <a:t>Commissaire aux comptes </a:t>
            </a:r>
          </a:p>
          <a:p>
            <a:pPr marL="137160" marR="0" indent="320040" algn="l">
              <a:lnSpc>
                <a:spcPts val="1700"/>
              </a:lnSpc>
              <a:spcBef>
                <a:spcPts val="1010"/>
              </a:spcBef>
              <a:spcAft>
                <a:spcPts val="0"/>
              </a:spcAft>
              <a:buFont typeface="Courier New"/>
              <a:buChar char="o"/>
            </a:pPr>
            <a:r>
              <a:rPr lang="fr-FR" sz="2050" spc="5">
                <a:solidFill>
                  <a:srgbClr val="28425C"/>
                </a:solidFill>
                <a:latin typeface="Calibri" panose="02020603050405020304" pitchFamily="2"/>
              </a:rPr>
              <a:t>obligatoire lors de l’exercice de franchissement du seuil de 10 000 euros de </a:t>
            </a:r>
          </a:p>
          <a:p>
            <a:pPr marL="457200" marR="0" indent="0" algn="l">
              <a:lnSpc>
                <a:spcPts val="2000"/>
              </a:lnSpc>
              <a:spcBef>
                <a:spcPts val="0"/>
              </a:spcBef>
              <a:spcAft>
                <a:spcPts val="0"/>
              </a:spcAft>
            </a:pPr>
            <a:r>
              <a:rPr lang="fr-FR" sz="2050" spc="0">
                <a:solidFill>
                  <a:srgbClr val="28425C"/>
                </a:solidFill>
                <a:latin typeface="Calibri" panose="02020603050405020304" pitchFamily="2"/>
              </a:rPr>
              <a:t>ressources annuelles </a:t>
            </a:r>
          </a:p>
          <a:p>
            <a:pPr marL="137160" marR="0" indent="320040" algn="l">
              <a:lnSpc>
                <a:spcPts val="1800"/>
              </a:lnSpc>
              <a:spcBef>
                <a:spcPts val="995"/>
              </a:spcBef>
              <a:spcAft>
                <a:spcPts val="0"/>
              </a:spcAft>
              <a:buFont typeface="Courier New"/>
              <a:buChar char="o"/>
            </a:pPr>
            <a:r>
              <a:rPr lang="fr-FR" sz="2050" spc="0">
                <a:solidFill>
                  <a:srgbClr val="28425C"/>
                </a:solidFill>
                <a:latin typeface="Calibri" panose="02020603050405020304" pitchFamily="2"/>
              </a:rPr>
              <a:t>rapport d’activité à contrôler par le CAC (pas de rapport de gestion obligatoire) </a:t>
            </a:r>
          </a:p>
          <a:p>
            <a:pPr marL="137160" marR="0" indent="320040" algn="l">
              <a:lnSpc>
                <a:spcPts val="1700"/>
              </a:lnSpc>
              <a:spcBef>
                <a:spcPts val="1015"/>
              </a:spcBef>
              <a:spcAft>
                <a:spcPts val="0"/>
              </a:spcAft>
              <a:buFont typeface="Courier New"/>
              <a:buChar char="o"/>
            </a:pPr>
            <a:r>
              <a:rPr lang="fr-FR" sz="2050" spc="0">
                <a:solidFill>
                  <a:srgbClr val="28425C"/>
                </a:solidFill>
                <a:latin typeface="Calibri" panose="02020603050405020304" pitchFamily="2"/>
              </a:rPr>
              <a:t>procédure d’alerte applicable en trois phases (dispositions spécifiques aux fonds </a:t>
            </a:r>
          </a:p>
          <a:p>
            <a:pPr marL="457200" marR="0" indent="0" algn="l">
              <a:lnSpc>
                <a:spcPts val="2000"/>
              </a:lnSpc>
              <a:spcBef>
                <a:spcPts val="0"/>
              </a:spcBef>
              <a:spcAft>
                <a:spcPts val="0"/>
              </a:spcAft>
            </a:pPr>
            <a:r>
              <a:rPr lang="fr-FR" sz="2050" spc="-15">
                <a:solidFill>
                  <a:srgbClr val="28425C"/>
                </a:solidFill>
                <a:latin typeface="Calibri" panose="02020603050405020304" pitchFamily="2"/>
              </a:rPr>
              <a:t>de dotation) </a:t>
            </a:r>
          </a:p>
          <a:p>
            <a:pPr marL="137160" marR="0" indent="320040" algn="l">
              <a:lnSpc>
                <a:spcPts val="1400"/>
              </a:lnSpc>
              <a:spcBef>
                <a:spcPts val="1015"/>
              </a:spcBef>
              <a:spcAft>
                <a:spcPts val="0"/>
              </a:spcAft>
              <a:buFont typeface="Courier New"/>
              <a:buChar char="o"/>
            </a:pPr>
            <a:r>
              <a:rPr lang="fr-FR" sz="2050" spc="10">
                <a:solidFill>
                  <a:srgbClr val="28425C"/>
                </a:solidFill>
                <a:latin typeface="Calibri" panose="02020603050405020304" pitchFamily="2"/>
              </a:rPr>
              <a:t>pas de rapport sur les conventions réglementées (sauf si prévu par les statuts) </a:t>
            </a:r>
          </a:p>
          <a:p>
            <a:pPr marL="0" marR="0" indent="0" algn="l">
              <a:lnSpc>
                <a:spcPts val="1300"/>
              </a:lnSpc>
              <a:spcBef>
                <a:spcPts val="0"/>
              </a:spcBef>
              <a:spcAft>
                <a:spcPts val="2635"/>
              </a:spcAft>
            </a:pPr>
            <a:r>
              <a:rPr lang="fr-FR" sz="1150" spc="350">
                <a:solidFill>
                  <a:srgbClr val="3BBAA7"/>
                </a:solidFill>
                <a:latin typeface="Arial" panose="02020603050405020304" pitchFamily="2"/>
              </a:rPr>
              <a:t>N</a:t>
            </a:r>
            <a:r>
              <a:rPr lang="fr-FR" sz="1150" spc="350">
                <a:solidFill>
                  <a:srgbClr val="28425C"/>
                </a:solidFill>
                <a:latin typeface="Arial" panose="02020603050405020304" pitchFamily="2"/>
              </a:rPr>
              <a:t> C SERVICES D</a:t>
            </a:r>
            <a:r>
              <a:rPr lang="fr-FR" sz="1150" spc="350" baseline="30000">
                <a:solidFill>
                  <a:srgbClr val="28425C"/>
                </a:solidFill>
                <a:latin typeface="Arial" panose="02020603050405020304" pitchFamily="2"/>
              </a:rPr>
              <a:t>É</a:t>
            </a:r>
            <a:r>
              <a:rPr lang="fr-FR" sz="1150" spc="350">
                <a:solidFill>
                  <a:srgbClr val="28425C"/>
                </a:solidFill>
                <a:latin typeface="Arial" panose="02020603050405020304" pitchFamily="2"/>
              </a:rPr>
              <a:t>PARTEMENT FORMATION </a:t>
            </a:r>
            <a:r>
              <a:rPr lang="fr-FR" sz="1150" spc="350" baseline="30000">
                <a:solidFill>
                  <a:srgbClr val="28425C"/>
                </a:solidFill>
                <a:latin typeface="Arial" panose="02020603050405020304" pitchFamily="2"/>
              </a:rPr>
              <a:t>2022 2023</a:t>
            </a:r>
            <a:r>
              <a:rPr lang="fr-FR" sz="100" spc="350">
                <a:solidFill>
                  <a:srgbClr val="28425C"/>
                </a:solidFill>
                <a:latin typeface="Arial" panose="02020603050405020304" pitchFamily="2"/>
              </a:rPr>
              <a:t> </a:t>
            </a:r>
          </a:p>
        </p:txBody>
      </p:sp>
      <p:sp>
        <p:nvSpPr>
          <p:cNvPr id="13" name="Espace réservé du texte 12"/>
          <p:cNvSpPr>
            <a:spLocks noGrp="1"/>
          </p:cNvSpPr>
          <p:nvPr>
            <p:ph type="body" idx="10"/>
          </p:nvPr>
        </p:nvSpPr>
        <p:spPr>
          <a:xfrm>
            <a:off x="11053445" y="6444615"/>
            <a:ext cx="265430"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spc="0">
                <a:solidFill>
                  <a:srgbClr val="888888"/>
                </a:solidFill>
                <a:latin typeface="Calibri" panose="02020603050405020304" pitchFamily="2"/>
              </a:rPr>
              <a:t>10 </a:t>
            </a:r>
          </a:p>
        </p:txBody>
      </p:sp>
      <p:pic>
        <p:nvPicPr>
          <p:cNvPr id="2" name="Image 1" descr="Une image contenant Police, texte, Graphique, graphisme&#10;&#10;Description générée automatiquement">
            <a:extLst>
              <a:ext uri="{FF2B5EF4-FFF2-40B4-BE49-F238E27FC236}">
                <a16:creationId xmlns:a16="http://schemas.microsoft.com/office/drawing/2014/main" id="{E0C4F8E8-68CA-E3AC-267A-1F4D544CAF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774626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idx="10"/>
          </p:nvPr>
        </p:nvSpPr>
        <p:spPr>
          <a:xfrm>
            <a:off x="572770" y="567055"/>
            <a:ext cx="4191000" cy="774065"/>
          </a:xfrm>
          <a:prstGeom prst="rect">
            <a:avLst/>
          </a:prstGeom>
          <a:noFill/>
          <a:ln w="0" cmpd="sng">
            <a:noFill/>
            <a:prstDash val="solid"/>
          </a:ln>
        </p:spPr>
        <p:txBody>
          <a:bodyPr vert="horz" lIns="0" tIns="0" rIns="0" bIns="0" anchor="t"/>
          <a:lstStyle/>
          <a:p>
            <a:pPr marL="0" marR="0" indent="0" algn="r">
              <a:lnSpc>
                <a:spcPts val="2900"/>
              </a:lnSpc>
              <a:spcAft>
                <a:spcPts val="0"/>
              </a:spcAft>
            </a:pPr>
            <a:r>
              <a:rPr lang="fr-FR" sz="3150" b="1" spc="-15" dirty="0">
                <a:solidFill>
                  <a:srgbClr val="28425C"/>
                </a:solidFill>
                <a:latin typeface="Calibri" panose="02020603050405020304" pitchFamily="2"/>
              </a:rPr>
              <a:t>Atelier fonds de dotation </a:t>
            </a:r>
          </a:p>
          <a:p>
            <a:pPr marL="0" marR="0" indent="0" algn="l">
              <a:lnSpc>
                <a:spcPts val="3100"/>
              </a:lnSpc>
              <a:spcBef>
                <a:spcPts val="0"/>
              </a:spcBef>
              <a:spcAft>
                <a:spcPts val="0"/>
              </a:spcAft>
            </a:pPr>
            <a:r>
              <a:rPr lang="fr-FR" sz="3150" spc="-15" dirty="0">
                <a:solidFill>
                  <a:srgbClr val="014685"/>
                </a:solidFill>
                <a:latin typeface="Calibri" panose="02020603050405020304" pitchFamily="2"/>
              </a:rPr>
              <a:t>L’essentiel juridique </a:t>
            </a:r>
          </a:p>
        </p:txBody>
      </p:sp>
      <p:sp>
        <p:nvSpPr>
          <p:cNvPr id="5" name="Espace réservé du texte 4"/>
          <p:cNvSpPr>
            <a:spLocks noGrp="1"/>
          </p:cNvSpPr>
          <p:nvPr>
            <p:ph type="body" idx="10"/>
          </p:nvPr>
        </p:nvSpPr>
        <p:spPr>
          <a:xfrm>
            <a:off x="572770" y="1341120"/>
            <a:ext cx="10582910" cy="3163570"/>
          </a:xfrm>
          <a:prstGeom prst="rect">
            <a:avLst/>
          </a:prstGeom>
          <a:noFill/>
          <a:ln w="0" cmpd="sng">
            <a:noFill/>
            <a:prstDash val="solid"/>
          </a:ln>
        </p:spPr>
        <p:txBody>
          <a:bodyPr vert="horz" lIns="0" tIns="95250" rIns="0" bIns="0" anchor="t"/>
          <a:lstStyle/>
          <a:p>
            <a:pPr marL="228600" marR="0" indent="0" algn="l">
              <a:lnSpc>
                <a:spcPts val="3000"/>
              </a:lnSpc>
              <a:spcAft>
                <a:spcPts val="0"/>
              </a:spcAft>
            </a:pPr>
            <a:r>
              <a:rPr lang="fr-FR" sz="2800" spc="0">
                <a:solidFill>
                  <a:srgbClr val="28425C"/>
                </a:solidFill>
                <a:latin typeface="Calibri" panose="02020603050405020304" pitchFamily="2"/>
              </a:rPr>
              <a:t>Appel à la générosité du public </a:t>
            </a:r>
          </a:p>
          <a:p>
            <a:pPr marL="685800" marR="0" indent="320040" algn="l">
              <a:lnSpc>
                <a:spcPts val="3000"/>
              </a:lnSpc>
              <a:spcBef>
                <a:spcPts val="1010"/>
              </a:spcBef>
              <a:spcAft>
                <a:spcPts val="0"/>
              </a:spcAft>
              <a:buFont typeface="Courier New"/>
              <a:buChar char="o"/>
            </a:pPr>
            <a:r>
              <a:rPr lang="fr-FR" sz="2800" spc="-25">
                <a:solidFill>
                  <a:srgbClr val="28425C"/>
                </a:solidFill>
                <a:latin typeface="Calibri" panose="02020603050405020304" pitchFamily="2"/>
              </a:rPr>
              <a:t>application des dispositions générales de l’AGP relevant de la loi du </a:t>
            </a:r>
          </a:p>
          <a:p>
            <a:pPr marL="914400" marR="0" indent="0" algn="l">
              <a:lnSpc>
                <a:spcPts val="3000"/>
              </a:lnSpc>
              <a:spcBef>
                <a:spcPts val="5"/>
              </a:spcBef>
              <a:spcAft>
                <a:spcPts val="0"/>
              </a:spcAft>
            </a:pPr>
            <a:r>
              <a:rPr lang="fr-FR" sz="2800" spc="-20">
                <a:solidFill>
                  <a:srgbClr val="28425C"/>
                </a:solidFill>
                <a:latin typeface="Calibri" panose="02020603050405020304" pitchFamily="2"/>
              </a:rPr>
              <a:t>7 août 1991 </a:t>
            </a:r>
          </a:p>
          <a:p>
            <a:pPr marL="685800" marR="0" indent="320040" algn="l">
              <a:lnSpc>
                <a:spcPts val="3000"/>
              </a:lnSpc>
              <a:spcBef>
                <a:spcPts val="1015"/>
              </a:spcBef>
              <a:spcAft>
                <a:spcPts val="0"/>
              </a:spcAft>
              <a:buFont typeface="Courier New"/>
              <a:buChar char="o"/>
            </a:pPr>
            <a:r>
              <a:rPr lang="fr-FR" sz="2800" spc="-25">
                <a:solidFill>
                  <a:srgbClr val="28425C"/>
                </a:solidFill>
                <a:latin typeface="Calibri" panose="02020603050405020304" pitchFamily="2"/>
              </a:rPr>
              <a:t>autorisation préalable à obtenir de la préfecture avant tout appel à </a:t>
            </a:r>
          </a:p>
          <a:p>
            <a:pPr marL="914400" marR="0" indent="0" algn="l">
              <a:lnSpc>
                <a:spcPts val="3000"/>
              </a:lnSpc>
              <a:spcBef>
                <a:spcPts val="0"/>
              </a:spcBef>
              <a:spcAft>
                <a:spcPts val="0"/>
              </a:spcAft>
            </a:pPr>
            <a:r>
              <a:rPr lang="fr-FR" sz="2800" spc="-50">
                <a:solidFill>
                  <a:srgbClr val="28425C"/>
                </a:solidFill>
                <a:latin typeface="Calibri" panose="02020603050405020304" pitchFamily="2"/>
              </a:rPr>
              <a:t>dons </a:t>
            </a:r>
          </a:p>
          <a:p>
            <a:pPr marL="685800" marR="0" indent="320040" algn="l">
              <a:lnSpc>
                <a:spcPts val="3000"/>
              </a:lnSpc>
              <a:spcBef>
                <a:spcPts val="990"/>
              </a:spcBef>
              <a:spcAft>
                <a:spcPts val="0"/>
              </a:spcAft>
              <a:buFont typeface="Courier New"/>
              <a:buChar char="o"/>
            </a:pPr>
            <a:r>
              <a:rPr lang="fr-FR" sz="2800" spc="-5">
                <a:solidFill>
                  <a:srgbClr val="28425C"/>
                </a:solidFill>
                <a:latin typeface="Calibri" panose="02020603050405020304" pitchFamily="2"/>
              </a:rPr>
              <a:t>CER-CROD à établir lorsque le seuil annuel de 153 000 euros de </a:t>
            </a:r>
          </a:p>
          <a:p>
            <a:pPr marL="914400" marR="0" indent="0" algn="l">
              <a:lnSpc>
                <a:spcPts val="3000"/>
              </a:lnSpc>
              <a:spcBef>
                <a:spcPts val="5"/>
              </a:spcBef>
              <a:spcAft>
                <a:spcPts val="0"/>
              </a:spcAft>
            </a:pPr>
            <a:r>
              <a:rPr lang="fr-FR" sz="2800" spc="0">
                <a:solidFill>
                  <a:srgbClr val="28425C"/>
                </a:solidFill>
                <a:latin typeface="Calibri" panose="02020603050405020304" pitchFamily="2"/>
              </a:rPr>
              <a:t>ressources issues de l’AGP est dépassé </a:t>
            </a:r>
          </a:p>
        </p:txBody>
      </p:sp>
      <p:sp>
        <p:nvSpPr>
          <p:cNvPr id="10" name="Espace réservé du texte 9"/>
          <p:cNvSpPr>
            <a:spLocks noGrp="1"/>
          </p:cNvSpPr>
          <p:nvPr>
            <p:ph type="body" idx="10"/>
          </p:nvPr>
        </p:nvSpPr>
        <p:spPr>
          <a:xfrm>
            <a:off x="11053445" y="6444615"/>
            <a:ext cx="262890"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spc="0">
                <a:solidFill>
                  <a:srgbClr val="888888"/>
                </a:solidFill>
                <a:latin typeface="Calibri" panose="02020603050405020304" pitchFamily="2"/>
              </a:rPr>
              <a:t>11 </a:t>
            </a:r>
          </a:p>
        </p:txBody>
      </p:sp>
      <p:pic>
        <p:nvPicPr>
          <p:cNvPr id="2" name="Image 1" descr="Une image contenant Police, texte, Graphique, graphisme&#10;&#10;Description générée automatiquement">
            <a:extLst>
              <a:ext uri="{FF2B5EF4-FFF2-40B4-BE49-F238E27FC236}">
                <a16:creationId xmlns:a16="http://schemas.microsoft.com/office/drawing/2014/main" id="{795D27B2-A0FB-3543-C3F3-04EC6D7839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70303" y="313597"/>
            <a:ext cx="1535742" cy="299462"/>
          </a:xfrm>
          <a:prstGeom prst="rect">
            <a:avLst/>
          </a:prstGeom>
        </p:spPr>
      </p:pic>
    </p:spTree>
    <p:extLst>
      <p:ext uri="{BB962C8B-B14F-4D97-AF65-F5344CB8AC3E}">
        <p14:creationId xmlns:p14="http://schemas.microsoft.com/office/powerpoint/2010/main" val="365492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re et contenu_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51347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re de section-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a:noFill/>
        </p:spPr>
        <p:txBody>
          <a:bodyPr anchor="b"/>
          <a:lstStyle>
            <a:lvl1pPr>
              <a:defRPr sz="6000">
                <a:solidFill>
                  <a:srgbClr val="304495"/>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798398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Deux contenus-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DFB8B-43A1-5228-54EC-F701EAD9533B}"/>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B98CAD3-B661-9378-F8BA-1F9CF6031FA0}"/>
              </a:ext>
            </a:extLst>
          </p:cNvPr>
          <p:cNvSpPr>
            <a:spLocks noGrp="1"/>
          </p:cNvSpPr>
          <p:nvPr>
            <p:ph sz="half" idx="1"/>
          </p:nvPr>
        </p:nvSpPr>
        <p:spPr>
          <a:xfrm>
            <a:off x="838200" y="1825625"/>
            <a:ext cx="5181600" cy="4351338"/>
          </a:xfrm>
        </p:spPr>
        <p:txBody>
          <a:bodyPr/>
          <a:lstStyle>
            <a:lvl1pPr>
              <a:defRPr>
                <a:solidFill>
                  <a:srgbClr val="304495"/>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54D71F-1679-9A15-E7FC-2877D8097010}"/>
              </a:ext>
            </a:extLst>
          </p:cNvPr>
          <p:cNvSpPr>
            <a:spLocks noGrp="1"/>
          </p:cNvSpPr>
          <p:nvPr>
            <p:ph sz="half" idx="2"/>
          </p:nvPr>
        </p:nvSpPr>
        <p:spPr>
          <a:xfrm>
            <a:off x="6172200" y="1825625"/>
            <a:ext cx="5181600" cy="4351338"/>
          </a:xfrm>
        </p:spPr>
        <p:txBody>
          <a:bodyPr/>
          <a:lstStyle>
            <a:lvl1pPr>
              <a:defRPr>
                <a:solidFill>
                  <a:srgbClr val="304495"/>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9249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re seul-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0EF3C-3B16-63CA-3143-59EB8DC67D20}"/>
              </a:ext>
            </a:extLst>
          </p:cNvPr>
          <p:cNvSpPr>
            <a:spLocks noGrp="1"/>
          </p:cNvSpPr>
          <p:nvPr>
            <p:ph type="title"/>
          </p:nvPr>
        </p:nvSpPr>
        <p:spPr/>
        <p:txBody>
          <a:bodyPr/>
          <a:lstStyle>
            <a:lvl1pPr>
              <a:defRPr>
                <a:solidFill>
                  <a:srgbClr val="EB671B"/>
                </a:solidFill>
              </a:defRPr>
            </a:lvl1pPr>
          </a:lstStyle>
          <a:p>
            <a:r>
              <a:rPr lang="fr-FR" dirty="0"/>
              <a:t>Modifiez le style du titre</a:t>
            </a:r>
          </a:p>
        </p:txBody>
      </p:sp>
    </p:spTree>
    <p:extLst>
      <p:ext uri="{BB962C8B-B14F-4D97-AF65-F5344CB8AC3E}">
        <p14:creationId xmlns:p14="http://schemas.microsoft.com/office/powerpoint/2010/main" val="3877472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re et contenu_Sofo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41E1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E41E12"/>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descr="Une image contenant texte, Police, Graphique, typographie&#10;&#10;Description générée automatiquement">
            <a:extLst>
              <a:ext uri="{FF2B5EF4-FFF2-40B4-BE49-F238E27FC236}">
                <a16:creationId xmlns:a16="http://schemas.microsoft.com/office/drawing/2014/main" id="{A74AE3BB-BCB6-462E-6D5C-4FEE9671B81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44543" y="0"/>
            <a:ext cx="2582822" cy="1596293"/>
          </a:xfrm>
          <a:prstGeom prst="rect">
            <a:avLst/>
          </a:prstGeom>
        </p:spPr>
      </p:pic>
    </p:spTree>
    <p:extLst>
      <p:ext uri="{BB962C8B-B14F-4D97-AF65-F5344CB8AC3E}">
        <p14:creationId xmlns:p14="http://schemas.microsoft.com/office/powerpoint/2010/main" val="558904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re et contenu_Challenge voil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41E1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E41E12"/>
                </a:solidFill>
              </a:defRPr>
            </a:lvl1pPr>
            <a:lvl2pPr>
              <a:defRPr>
                <a:solidFill>
                  <a:schemeClr val="tx1"/>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descr="Une image contenant texte, logo, Graphique, capture d’écran&#10;&#10;Description générée automatiquement">
            <a:extLst>
              <a:ext uri="{FF2B5EF4-FFF2-40B4-BE49-F238E27FC236}">
                <a16:creationId xmlns:a16="http://schemas.microsoft.com/office/drawing/2014/main" id="{1460CF60-82C5-E688-2B26-372F8D9AB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1335" y="230307"/>
            <a:ext cx="2397205" cy="2160000"/>
          </a:xfrm>
          <a:prstGeom prst="rect">
            <a:avLst/>
          </a:prstGeom>
        </p:spPr>
      </p:pic>
    </p:spTree>
    <p:extLst>
      <p:ext uri="{BB962C8B-B14F-4D97-AF65-F5344CB8AC3E}">
        <p14:creationId xmlns:p14="http://schemas.microsoft.com/office/powerpoint/2010/main" val="830047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Titre et contenu_CEECA">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D83B3"/>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132A5A"/>
                </a:solidFill>
              </a:defRPr>
            </a:lvl1pPr>
            <a:lvl2pPr>
              <a:defRPr>
                <a:solidFill>
                  <a:srgbClr val="ED83B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descr="Une image contenant texte, Police, logo, symbole&#10;&#10;Description générée automatiquement">
            <a:extLst>
              <a:ext uri="{FF2B5EF4-FFF2-40B4-BE49-F238E27FC236}">
                <a16:creationId xmlns:a16="http://schemas.microsoft.com/office/drawing/2014/main" id="{218A2260-684E-5491-C401-4758F79B81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54407" y="376739"/>
            <a:ext cx="3386056" cy="608595"/>
          </a:xfrm>
          <a:prstGeom prst="rect">
            <a:avLst/>
          </a:prstGeom>
        </p:spPr>
      </p:pic>
    </p:spTree>
    <p:extLst>
      <p:ext uri="{BB962C8B-B14F-4D97-AF65-F5344CB8AC3E}">
        <p14:creationId xmlns:p14="http://schemas.microsoft.com/office/powerpoint/2010/main" val="3172901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re et contenu_CEECA">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p:txBody>
          <a:bodyPr/>
          <a:lstStyle>
            <a:lvl1pPr>
              <a:defRPr>
                <a:solidFill>
                  <a:srgbClr val="ED83B3"/>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132A5A"/>
                </a:solidFill>
              </a:defRPr>
            </a:lvl1pPr>
            <a:lvl2pPr>
              <a:defRPr>
                <a:solidFill>
                  <a:srgbClr val="ED83B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descr="Une image contenant Police, Graphique, texte, graphisme&#10;&#10;Description générée automatiquement">
            <a:extLst>
              <a:ext uri="{FF2B5EF4-FFF2-40B4-BE49-F238E27FC236}">
                <a16:creationId xmlns:a16="http://schemas.microsoft.com/office/drawing/2014/main" id="{E1AEF10B-A1E6-6DE2-222A-F4D982AA14E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10701" y="215385"/>
            <a:ext cx="2571750" cy="931304"/>
          </a:xfrm>
          <a:prstGeom prst="rect">
            <a:avLst/>
          </a:prstGeom>
        </p:spPr>
      </p:pic>
    </p:spTree>
    <p:extLst>
      <p:ext uri="{BB962C8B-B14F-4D97-AF65-F5344CB8AC3E}">
        <p14:creationId xmlns:p14="http://schemas.microsoft.com/office/powerpoint/2010/main" val="425657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re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descr="Une image contenant texte, Police, Graphique, graphisme&#10;&#10;Description générée automatiquement">
            <a:extLst>
              <a:ext uri="{FF2B5EF4-FFF2-40B4-BE49-F238E27FC236}">
                <a16:creationId xmlns:a16="http://schemas.microsoft.com/office/drawing/2014/main" id="{582F5C93-FEE2-CEB1-B671-A6E31306A1D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63308" y="485647"/>
            <a:ext cx="4583517" cy="893762"/>
          </a:xfrm>
          <a:prstGeom prst="rect">
            <a:avLst/>
          </a:prstGeom>
        </p:spPr>
      </p:pic>
    </p:spTree>
    <p:extLst>
      <p:ext uri="{BB962C8B-B14F-4D97-AF65-F5344CB8AC3E}">
        <p14:creationId xmlns:p14="http://schemas.microsoft.com/office/powerpoint/2010/main" val="16693807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re Blan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B6B54-106B-8434-620F-621F3D2A411E}"/>
              </a:ext>
            </a:extLst>
          </p:cNvPr>
          <p:cNvSpPr>
            <a:spLocks noGrp="1"/>
          </p:cNvSpPr>
          <p:nvPr>
            <p:ph type="ctrTitle"/>
          </p:nvPr>
        </p:nvSpPr>
        <p:spPr>
          <a:xfrm>
            <a:off x="3028950" y="2695575"/>
            <a:ext cx="5581650" cy="814388"/>
          </a:xfrm>
        </p:spPr>
        <p:txBody>
          <a:bodyPr anchor="b">
            <a:normAutofit/>
          </a:bodyPr>
          <a:lstStyle>
            <a:lvl1pPr algn="ctr">
              <a:defRPr sz="4400"/>
            </a:lvl1pPr>
          </a:lstStyle>
          <a:p>
            <a:r>
              <a:rPr lang="fr-FR" dirty="0"/>
              <a:t>Modifiez le style du titre</a:t>
            </a:r>
          </a:p>
        </p:txBody>
      </p:sp>
      <p:sp>
        <p:nvSpPr>
          <p:cNvPr id="3" name="Sous-titre 2">
            <a:extLst>
              <a:ext uri="{FF2B5EF4-FFF2-40B4-BE49-F238E27FC236}">
                <a16:creationId xmlns:a16="http://schemas.microsoft.com/office/drawing/2014/main" id="{BEDA45DB-A184-F6B9-2F93-D3C03F26B960}"/>
              </a:ext>
            </a:extLst>
          </p:cNvPr>
          <p:cNvSpPr>
            <a:spLocks noGrp="1"/>
          </p:cNvSpPr>
          <p:nvPr>
            <p:ph type="subTitle" idx="1"/>
          </p:nvPr>
        </p:nvSpPr>
        <p:spPr>
          <a:xfrm>
            <a:off x="3028950" y="3602038"/>
            <a:ext cx="5581650" cy="893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6" name="Image 5" descr="Une image contenant Police, texte, Graphique, graphisme&#10;&#10;Description générée automatiquement">
            <a:extLst>
              <a:ext uri="{FF2B5EF4-FFF2-40B4-BE49-F238E27FC236}">
                <a16:creationId xmlns:a16="http://schemas.microsoft.com/office/drawing/2014/main" id="{E965F310-C08C-00B8-4660-C8F55B3134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99252" y="506769"/>
            <a:ext cx="4578583" cy="892800"/>
          </a:xfrm>
          <a:prstGeom prst="rect">
            <a:avLst/>
          </a:prstGeom>
        </p:spPr>
      </p:pic>
    </p:spTree>
    <p:extLst>
      <p:ext uri="{BB962C8B-B14F-4D97-AF65-F5344CB8AC3E}">
        <p14:creationId xmlns:p14="http://schemas.microsoft.com/office/powerpoint/2010/main" val="97698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a:xfrm>
            <a:off x="838200" y="365126"/>
            <a:ext cx="10515600" cy="573930"/>
          </a:xfrm>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rgbClr val="F4C3C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2">
            <a:extLst>
              <a:ext uri="{FF2B5EF4-FFF2-40B4-BE49-F238E27FC236}">
                <a16:creationId xmlns:a16="http://schemas.microsoft.com/office/drawing/2014/main" id="{010DDE39-D0C2-1C87-C742-6A58822FE336}"/>
              </a:ext>
            </a:extLst>
          </p:cNvPr>
          <p:cNvSpPr>
            <a:spLocks noGrp="1"/>
          </p:cNvSpPr>
          <p:nvPr>
            <p:ph type="body" idx="10"/>
          </p:nvPr>
        </p:nvSpPr>
        <p:spPr>
          <a:xfrm>
            <a:off x="838200" y="939055"/>
            <a:ext cx="10515600" cy="449801"/>
          </a:xfrm>
        </p:spPr>
        <p:txBody>
          <a:bodyPr/>
          <a:lstStyle>
            <a:lvl1pPr marL="0" indent="0">
              <a:buNone/>
              <a:defRPr sz="2400">
                <a:solidFill>
                  <a:srgbClr val="F4C3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9334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_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a:xfrm>
            <a:off x="838200" y="365125"/>
            <a:ext cx="10515600" cy="635539"/>
          </a:xfrm>
        </p:spPr>
        <p:txBody>
          <a:bodyPr/>
          <a:lstStyle>
            <a:lvl1pPr>
              <a:defRPr>
                <a:solidFill>
                  <a:srgbClr val="30449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rgbClr val="304495"/>
                </a:solidFill>
              </a:defRPr>
            </a:lvl1pPr>
            <a:lvl2pPr>
              <a:defRPr>
                <a:solidFill>
                  <a:srgbClr val="EB671B"/>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2">
            <a:extLst>
              <a:ext uri="{FF2B5EF4-FFF2-40B4-BE49-F238E27FC236}">
                <a16:creationId xmlns:a16="http://schemas.microsoft.com/office/drawing/2014/main" id="{3EEE27B2-2D20-1145-C93C-5D606B1ABA30}"/>
              </a:ext>
            </a:extLst>
          </p:cNvPr>
          <p:cNvSpPr>
            <a:spLocks noGrp="1"/>
          </p:cNvSpPr>
          <p:nvPr>
            <p:ph type="body" idx="10"/>
          </p:nvPr>
        </p:nvSpPr>
        <p:spPr>
          <a:xfrm>
            <a:off x="838200" y="1009502"/>
            <a:ext cx="10515600" cy="379351"/>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30963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_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27BB-6FCA-6B45-3DFF-F44FA794B5CF}"/>
              </a:ext>
            </a:extLst>
          </p:cNvPr>
          <p:cNvSpPr>
            <a:spLocks noGrp="1"/>
          </p:cNvSpPr>
          <p:nvPr>
            <p:ph type="title"/>
          </p:nvPr>
        </p:nvSpPr>
        <p:spPr>
          <a:xfrm>
            <a:off x="838200" y="365126"/>
            <a:ext cx="10515600" cy="618285"/>
          </a:xfrm>
        </p:spPr>
        <p:txBody>
          <a:bodyPr/>
          <a:lstStyle>
            <a:lvl1pPr>
              <a:defRPr>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D16FDC-A512-81B1-4838-E27A0A17C5CB}"/>
              </a:ext>
            </a:extLst>
          </p:cNvPr>
          <p:cNvSpPr>
            <a:spLocks noGrp="1"/>
          </p:cNvSpPr>
          <p:nvPr>
            <p:ph idx="1"/>
          </p:nvPr>
        </p:nvSpPr>
        <p:spPr/>
        <p:txBody>
          <a:bodyPr/>
          <a:lstStyle>
            <a:lvl1pPr>
              <a:defRPr>
                <a:solidFill>
                  <a:schemeClr val="bg1"/>
                </a:solidFill>
              </a:defRPr>
            </a:lvl1pPr>
            <a:lvl2pPr>
              <a:defRPr>
                <a:solidFill>
                  <a:srgbClr val="F4C3C3"/>
                </a:solidFill>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2">
            <a:extLst>
              <a:ext uri="{FF2B5EF4-FFF2-40B4-BE49-F238E27FC236}">
                <a16:creationId xmlns:a16="http://schemas.microsoft.com/office/drawing/2014/main" id="{A173F1CA-7595-1BB2-5DB2-2511CD2E3FD8}"/>
              </a:ext>
            </a:extLst>
          </p:cNvPr>
          <p:cNvSpPr>
            <a:spLocks noGrp="1"/>
          </p:cNvSpPr>
          <p:nvPr>
            <p:ph type="body" idx="10"/>
          </p:nvPr>
        </p:nvSpPr>
        <p:spPr>
          <a:xfrm>
            <a:off x="838200" y="1009511"/>
            <a:ext cx="10515600" cy="327504"/>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1552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Titre de section-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p:spPr>
        <p:txBody>
          <a:bodyPr anchor="b"/>
          <a:lstStyle>
            <a:lvl1pPr>
              <a:defRPr sz="6000">
                <a:solidFill>
                  <a:srgbClr val="304495"/>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F4C3C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46953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Titre de section-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7BF96-18A7-49D5-10A9-D735920E7D49}"/>
              </a:ext>
            </a:extLst>
          </p:cNvPr>
          <p:cNvSpPr>
            <a:spLocks noGrp="1"/>
          </p:cNvSpPr>
          <p:nvPr>
            <p:ph type="title"/>
          </p:nvPr>
        </p:nvSpPr>
        <p:spPr>
          <a:xfrm>
            <a:off x="831850" y="1709738"/>
            <a:ext cx="10515600" cy="2852737"/>
          </a:xfrm>
        </p:spPr>
        <p:txBody>
          <a:bodyPr anchor="b"/>
          <a:lstStyle>
            <a:lvl1pPr>
              <a:defRPr sz="6000">
                <a:solidFill>
                  <a:srgbClr val="304495"/>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894F7BE-26D5-94F0-D748-FB7B90107F5B}"/>
              </a:ext>
            </a:extLst>
          </p:cNvPr>
          <p:cNvSpPr>
            <a:spLocks noGrp="1"/>
          </p:cNvSpPr>
          <p:nvPr>
            <p:ph type="body" idx="1"/>
          </p:nvPr>
        </p:nvSpPr>
        <p:spPr>
          <a:xfrm>
            <a:off x="831850" y="4589463"/>
            <a:ext cx="10515600" cy="1500187"/>
          </a:xfrm>
        </p:spPr>
        <p:txBody>
          <a:bodyPr/>
          <a:lstStyle>
            <a:lvl1pPr marL="0" indent="0">
              <a:buNone/>
              <a:defRPr sz="2400">
                <a:solidFill>
                  <a:srgbClr val="EB671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73432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CA1D7F-D34B-F019-C982-ABFD1DCEF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98CCB71-39AB-191A-323B-FC2968EAE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2">
            <a:extLst>
              <a:ext uri="{FF2B5EF4-FFF2-40B4-BE49-F238E27FC236}">
                <a16:creationId xmlns:a16="http://schemas.microsoft.com/office/drawing/2014/main" id="{31E056AE-6C31-F94C-C380-5BB4F945BCDF}"/>
              </a:ext>
            </a:extLst>
          </p:cNvPr>
          <p:cNvSpPr txBox="1">
            <a:spLocks/>
          </p:cNvSpPr>
          <p:nvPr userDrawn="1"/>
        </p:nvSpPr>
        <p:spPr>
          <a:xfrm>
            <a:off x="9772649" y="6451600"/>
            <a:ext cx="1581151"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018D7C4D-A4A5-4DCA-8231-9128F0D9B264}" type="slidenum">
              <a:rPr lang="fr-FR" sz="1200" smtClean="0">
                <a:solidFill>
                  <a:schemeClr val="bg1"/>
                </a:solidFill>
              </a:rPr>
              <a:pPr marL="0" indent="0" algn="r">
                <a:buNone/>
              </a:pPr>
              <a:t>‹N°›</a:t>
            </a:fld>
            <a:endParaRPr lang="fr-FR" sz="1200" dirty="0">
              <a:solidFill>
                <a:schemeClr val="bg1"/>
              </a:solidFill>
            </a:endParaRPr>
          </a:p>
        </p:txBody>
      </p:sp>
      <p:sp>
        <p:nvSpPr>
          <p:cNvPr id="4" name="MSIPCMContentMarking" descr="{&quot;HashCode&quot;:276409400,&quot;Placement&quot;:&quot;Footer&quot;,&quot;Top&quot;:516.65155,&quot;Left&quot;:416.21347,&quot;SlideWidth&quot;:960,&quot;SlideHeight&quot;:540}"/>
          <p:cNvSpPr txBox="1"/>
          <p:nvPr userDrawn="1"/>
        </p:nvSpPr>
        <p:spPr>
          <a:xfrm>
            <a:off x="5285911" y="6561475"/>
            <a:ext cx="1620178" cy="296525"/>
          </a:xfrm>
          <a:prstGeom prst="rect">
            <a:avLst/>
          </a:prstGeom>
          <a:noFill/>
        </p:spPr>
        <p:txBody>
          <a:bodyPr vert="horz" wrap="square" lIns="0" tIns="0" rIns="0" bIns="0" rtlCol="0" anchor="ctr" anchorCtr="1">
            <a:spAutoFit/>
          </a:bodyPr>
          <a:lstStyle/>
          <a:p>
            <a:pPr algn="ctr">
              <a:spcBef>
                <a:spcPts val="0"/>
              </a:spcBef>
              <a:spcAft>
                <a:spcPts val="0"/>
              </a:spcAft>
            </a:pPr>
            <a:r>
              <a:rPr lang="fr-FR" sz="1200" smtClean="0">
                <a:solidFill>
                  <a:srgbClr val="008000"/>
                </a:solidFill>
                <a:latin typeface="Calibri" panose="020F0502020204030204" pitchFamily="34" charset="0"/>
              </a:rPr>
              <a:t>C1 Données Internes</a:t>
            </a:r>
            <a:endParaRPr lang="fr-FR" sz="1200">
              <a:solidFill>
                <a:srgbClr val="008000"/>
              </a:solidFill>
              <a:latin typeface="Calibri" panose="020F0502020204030204" pitchFamily="34" charset="0"/>
            </a:endParaRPr>
          </a:p>
        </p:txBody>
      </p:sp>
    </p:spTree>
    <p:extLst>
      <p:ext uri="{BB962C8B-B14F-4D97-AF65-F5344CB8AC3E}">
        <p14:creationId xmlns:p14="http://schemas.microsoft.com/office/powerpoint/2010/main" val="247696841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52" r:id="rId11"/>
    <p:sldLayoutId id="2147483673" r:id="rId12"/>
    <p:sldLayoutId id="2147483672" r:id="rId13"/>
    <p:sldLayoutId id="2147483669" r:id="rId14"/>
    <p:sldLayoutId id="2147483694" r:id="rId15"/>
    <p:sldLayoutId id="2147483670" r:id="rId16"/>
    <p:sldLayoutId id="2147483655" r:id="rId17"/>
    <p:sldLayoutId id="2147483696" r:id="rId18"/>
    <p:sldLayoutId id="2147483699" r:id="rId19"/>
    <p:sldLayoutId id="2147483700" r:id="rId20"/>
    <p:sldLayoutId id="2147483701" r:id="rId21"/>
  </p:sldLayoutIdLst>
  <p:txStyles>
    <p:titleStyle>
      <a:lvl1pPr algn="l" defTabSz="914400" rtl="0" eaLnBrk="1" latinLnBrk="0" hangingPunct="1">
        <a:lnSpc>
          <a:spcPct val="90000"/>
        </a:lnSpc>
        <a:spcBef>
          <a:spcPct val="0"/>
        </a:spcBef>
        <a:buNone/>
        <a:defRPr sz="4400" kern="1200">
          <a:solidFill>
            <a:schemeClr val="tx1"/>
          </a:solidFill>
          <a:latin typeface="Alt Gothic ATF Blk" panose="020B0A030405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CA1D7F-D34B-F019-C982-ABFD1DCEFE00}"/>
              </a:ext>
            </a:extLst>
          </p:cNvPr>
          <p:cNvSpPr>
            <a:spLocks noGrp="1"/>
          </p:cNvSpPr>
          <p:nvPr>
            <p:ph type="title"/>
          </p:nvPr>
        </p:nvSpPr>
        <p:spPr>
          <a:xfrm>
            <a:off x="838200" y="365126"/>
            <a:ext cx="10515600" cy="60859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98CCB71-39AB-191A-323B-FC2968EAE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2">
            <a:extLst>
              <a:ext uri="{FF2B5EF4-FFF2-40B4-BE49-F238E27FC236}">
                <a16:creationId xmlns:a16="http://schemas.microsoft.com/office/drawing/2014/main" id="{AC0E3905-33EF-03A5-9C0D-72E64CEE7615}"/>
              </a:ext>
            </a:extLst>
          </p:cNvPr>
          <p:cNvSpPr txBox="1">
            <a:spLocks/>
          </p:cNvSpPr>
          <p:nvPr userDrawn="1"/>
        </p:nvSpPr>
        <p:spPr>
          <a:xfrm>
            <a:off x="838200" y="6435725"/>
            <a:ext cx="1581151"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solidFill>
                  <a:srgbClr val="304495"/>
                </a:solidFill>
              </a:rPr>
              <a:t>6 OCTOBRE 2023</a:t>
            </a:r>
          </a:p>
        </p:txBody>
      </p:sp>
      <p:sp>
        <p:nvSpPr>
          <p:cNvPr id="8" name="Espace réservé du texte 2">
            <a:extLst>
              <a:ext uri="{FF2B5EF4-FFF2-40B4-BE49-F238E27FC236}">
                <a16:creationId xmlns:a16="http://schemas.microsoft.com/office/drawing/2014/main" id="{72EFBF83-57EA-DF09-9E5A-057840B1C514}"/>
              </a:ext>
            </a:extLst>
          </p:cNvPr>
          <p:cNvSpPr txBox="1">
            <a:spLocks/>
          </p:cNvSpPr>
          <p:nvPr userDrawn="1"/>
        </p:nvSpPr>
        <p:spPr>
          <a:xfrm>
            <a:off x="2981326" y="6435725"/>
            <a:ext cx="5572124"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spc="500" baseline="0" dirty="0">
                <a:solidFill>
                  <a:srgbClr val="304495"/>
                </a:solidFill>
              </a:rPr>
              <a:t>REUNION TECHNIQUE</a:t>
            </a:r>
          </a:p>
        </p:txBody>
      </p:sp>
      <p:sp>
        <p:nvSpPr>
          <p:cNvPr id="9" name="Espace réservé du texte 2">
            <a:extLst>
              <a:ext uri="{FF2B5EF4-FFF2-40B4-BE49-F238E27FC236}">
                <a16:creationId xmlns:a16="http://schemas.microsoft.com/office/drawing/2014/main" id="{31E056AE-6C31-F94C-C380-5BB4F945BCDF}"/>
              </a:ext>
            </a:extLst>
          </p:cNvPr>
          <p:cNvSpPr txBox="1">
            <a:spLocks/>
          </p:cNvSpPr>
          <p:nvPr userDrawn="1"/>
        </p:nvSpPr>
        <p:spPr>
          <a:xfrm>
            <a:off x="9772649" y="6451600"/>
            <a:ext cx="1581151" cy="32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018D7C4D-A4A5-4DCA-8231-9128F0D9B264}" type="slidenum">
              <a:rPr lang="fr-FR" sz="1200" smtClean="0">
                <a:solidFill>
                  <a:srgbClr val="304495"/>
                </a:solidFill>
              </a:rPr>
              <a:pPr marL="0" indent="0" algn="r">
                <a:buNone/>
              </a:pPr>
              <a:t>‹N°›</a:t>
            </a:fld>
            <a:endParaRPr lang="fr-FR" sz="1200" dirty="0">
              <a:solidFill>
                <a:srgbClr val="304495"/>
              </a:solidFill>
            </a:endParaRPr>
          </a:p>
        </p:txBody>
      </p:sp>
      <p:sp>
        <p:nvSpPr>
          <p:cNvPr id="4" name="MSIPCMContentMarking" descr="{&quot;HashCode&quot;:276409400,&quot;Placement&quot;:&quot;Footer&quot;,&quot;Top&quot;:516.65155,&quot;Left&quot;:416.21347,&quot;SlideWidth&quot;:960,&quot;SlideHeight&quot;:540}"/>
          <p:cNvSpPr txBox="1"/>
          <p:nvPr userDrawn="1"/>
        </p:nvSpPr>
        <p:spPr>
          <a:xfrm>
            <a:off x="5285911" y="6561475"/>
            <a:ext cx="1620178" cy="296525"/>
          </a:xfrm>
          <a:prstGeom prst="rect">
            <a:avLst/>
          </a:prstGeom>
          <a:noFill/>
        </p:spPr>
        <p:txBody>
          <a:bodyPr vert="horz" wrap="square" lIns="0" tIns="0" rIns="0" bIns="0" rtlCol="0" anchor="ctr" anchorCtr="1">
            <a:spAutoFit/>
          </a:bodyPr>
          <a:lstStyle/>
          <a:p>
            <a:pPr algn="ctr">
              <a:spcBef>
                <a:spcPts val="0"/>
              </a:spcBef>
              <a:spcAft>
                <a:spcPts val="0"/>
              </a:spcAft>
            </a:pPr>
            <a:r>
              <a:rPr lang="fr-FR" sz="1200" smtClean="0">
                <a:solidFill>
                  <a:srgbClr val="008000"/>
                </a:solidFill>
                <a:latin typeface="Calibri" panose="020F0502020204030204" pitchFamily="34" charset="0"/>
              </a:rPr>
              <a:t>C1 Données Internes</a:t>
            </a:r>
            <a:endParaRPr lang="fr-FR" sz="1200">
              <a:solidFill>
                <a:srgbClr val="008000"/>
              </a:solidFill>
              <a:latin typeface="Calibri" panose="020F0502020204030204" pitchFamily="34" charset="0"/>
            </a:endParaRPr>
          </a:p>
        </p:txBody>
      </p:sp>
    </p:spTree>
    <p:extLst>
      <p:ext uri="{BB962C8B-B14F-4D97-AF65-F5344CB8AC3E}">
        <p14:creationId xmlns:p14="http://schemas.microsoft.com/office/powerpoint/2010/main" val="388045716"/>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7" r:id="rId3"/>
    <p:sldLayoutId id="2147483690" r:id="rId4"/>
    <p:sldLayoutId id="2147483692" r:id="rId5"/>
    <p:sldLayoutId id="2147483698"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rgbClr val="EB671B"/>
          </a:solidFill>
          <a:latin typeface="Alt Gothic ATF Blk" panose="020B0A0304050204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aides-dd-na.fr/"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 Fanzinothèque | Poitiers">
            <a:extLst>
              <a:ext uri="{FF2B5EF4-FFF2-40B4-BE49-F238E27FC236}">
                <a16:creationId xmlns:a16="http://schemas.microsoft.com/office/drawing/2014/main" id="{C5F3582C-B6AE-4EF9-F5A4-D9219AE67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95" y="5232536"/>
            <a:ext cx="145172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 Confort moderne — Wikipédia">
            <a:extLst>
              <a:ext uri="{FF2B5EF4-FFF2-40B4-BE49-F238E27FC236}">
                <a16:creationId xmlns:a16="http://schemas.microsoft.com/office/drawing/2014/main" id="{A2578F7A-8331-04C1-E101-FEE9AD943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113" y="5304056"/>
            <a:ext cx="187126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âce à la Fanzinothèque, &quot;Poitiers est la capitale de France de la  contre-culture punk&quot; - France Bleu">
            <a:extLst>
              <a:ext uri="{FF2B5EF4-FFF2-40B4-BE49-F238E27FC236}">
                <a16:creationId xmlns:a16="http://schemas.microsoft.com/office/drawing/2014/main" id="{57189DED-875B-9ADA-8124-6FFC94E01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041" y="5268296"/>
            <a:ext cx="253917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 Confort Moderne concert Poitiers - Visit Poitiers">
            <a:extLst>
              <a:ext uri="{FF2B5EF4-FFF2-40B4-BE49-F238E27FC236}">
                <a16:creationId xmlns:a16="http://schemas.microsoft.com/office/drawing/2014/main" id="{B483918C-A70E-0D7A-7C3C-7130C50FA6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5884" y="5232536"/>
            <a:ext cx="2250850" cy="151152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07608" y="2699294"/>
            <a:ext cx="5581650" cy="1243289"/>
          </a:xfrm>
          <a:prstGeom prst="rect">
            <a:avLst/>
          </a:prstGeom>
        </p:spPr>
        <p:txBody>
          <a:bodyPr vert="horz" wrap="square" lIns="0" tIns="12065" rIns="0" bIns="0" rtlCol="0">
            <a:spAutoFit/>
          </a:bodyPr>
          <a:lstStyle/>
          <a:p>
            <a:pPr marL="12700">
              <a:lnSpc>
                <a:spcPct val="100000"/>
              </a:lnSpc>
              <a:spcBef>
                <a:spcPts val="95"/>
              </a:spcBef>
            </a:pPr>
            <a:r>
              <a:rPr sz="4000" b="1" spc="-30" dirty="0">
                <a:solidFill>
                  <a:srgbClr val="28425C"/>
                </a:solidFill>
                <a:latin typeface="Calibri"/>
                <a:cs typeface="Calibri"/>
              </a:rPr>
              <a:t>Atelier </a:t>
            </a:r>
            <a:r>
              <a:rPr lang="fr-FR" sz="4000" b="1" spc="-30" dirty="0">
                <a:solidFill>
                  <a:srgbClr val="28425C"/>
                </a:solidFill>
                <a:latin typeface="Calibri"/>
                <a:cs typeface="Calibri"/>
              </a:rPr>
              <a:t>mécénat et </a:t>
            </a:r>
            <a:r>
              <a:rPr sz="4000" b="1" spc="-15" dirty="0">
                <a:solidFill>
                  <a:srgbClr val="28425C"/>
                </a:solidFill>
                <a:latin typeface="Calibri"/>
                <a:cs typeface="Calibri"/>
              </a:rPr>
              <a:t>fonds </a:t>
            </a:r>
            <a:r>
              <a:rPr sz="4000" b="1" dirty="0">
                <a:solidFill>
                  <a:srgbClr val="28425C"/>
                </a:solidFill>
                <a:latin typeface="Calibri"/>
                <a:cs typeface="Calibri"/>
              </a:rPr>
              <a:t>de</a:t>
            </a:r>
            <a:r>
              <a:rPr sz="4000" b="1" spc="5" dirty="0">
                <a:solidFill>
                  <a:srgbClr val="28425C"/>
                </a:solidFill>
                <a:latin typeface="Calibri"/>
                <a:cs typeface="Calibri"/>
              </a:rPr>
              <a:t> </a:t>
            </a:r>
            <a:r>
              <a:rPr sz="4000" b="1" spc="-20" dirty="0">
                <a:solidFill>
                  <a:srgbClr val="28425C"/>
                </a:solidFill>
                <a:latin typeface="Calibri"/>
                <a:cs typeface="Calibri"/>
              </a:rPr>
              <a:t>dotation</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976" y="400152"/>
            <a:ext cx="1569540" cy="98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78302BB-6E60-6FE4-10E5-2509C9CBBEA4}"/>
              </a:ext>
            </a:extLst>
          </p:cNvPr>
          <p:cNvPicPr>
            <a:picLocks noChangeAspect="1"/>
          </p:cNvPicPr>
          <p:nvPr/>
        </p:nvPicPr>
        <p:blipFill>
          <a:blip r:embed="rId3">
            <a:lum/>
            <a:alphaModFix/>
          </a:blip>
          <a:srcRect/>
          <a:stretch>
            <a:fillRect/>
          </a:stretch>
        </p:blipFill>
        <p:spPr>
          <a:xfrm>
            <a:off x="2424000" y="900000"/>
            <a:ext cx="7693200" cy="52927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88717DF-CB19-8737-5A59-3B028A6AF759}"/>
              </a:ext>
            </a:extLst>
          </p:cNvPr>
          <p:cNvPicPr>
            <a:picLocks noChangeAspect="1"/>
          </p:cNvPicPr>
          <p:nvPr/>
        </p:nvPicPr>
        <p:blipFill>
          <a:blip r:embed="rId3">
            <a:lum/>
            <a:alphaModFix/>
          </a:blip>
          <a:srcRect/>
          <a:stretch>
            <a:fillRect/>
          </a:stretch>
        </p:blipFill>
        <p:spPr>
          <a:xfrm>
            <a:off x="2784000" y="719640"/>
            <a:ext cx="6720120" cy="5756760"/>
          </a:xfrm>
          <a:prstGeom prst="rect">
            <a:avLst/>
          </a:prstGeom>
          <a:noFill/>
          <a:ln>
            <a:noFill/>
          </a:ln>
        </p:spPr>
      </p:pic>
      <p:sp>
        <p:nvSpPr>
          <p:cNvPr id="3" name="ZoneTexte 2">
            <a:extLst>
              <a:ext uri="{FF2B5EF4-FFF2-40B4-BE49-F238E27FC236}">
                <a16:creationId xmlns:a16="http://schemas.microsoft.com/office/drawing/2014/main" id="{514DA0DE-9A70-1B15-DDEF-8937BAD86B02}"/>
              </a:ext>
            </a:extLst>
          </p:cNvPr>
          <p:cNvSpPr txBox="1"/>
          <p:nvPr/>
        </p:nvSpPr>
        <p:spPr>
          <a:xfrm>
            <a:off x="3997921" y="263881"/>
            <a:ext cx="3826079" cy="456119"/>
          </a:xfrm>
          <a:prstGeom prst="rect">
            <a:avLst/>
          </a:prstGeom>
          <a:noFill/>
          <a:ln>
            <a:noFill/>
          </a:ln>
        </p:spPr>
        <p:txBody>
          <a:bodyPr vert="horz" wrap="square" lIns="90000" tIns="45000" rIns="90000" bIns="45000" anchorCtr="0" compatLnSpc="1">
            <a:spAutoFit/>
          </a:bodyPr>
          <a:lstStyle/>
          <a:p>
            <a:pPr hangingPunct="0">
              <a:tabLst>
                <a:tab pos="0" algn="l"/>
                <a:tab pos="449280" algn="l"/>
                <a:tab pos="898559" algn="l"/>
                <a:tab pos="1347840" algn="l"/>
                <a:tab pos="1797120" algn="l"/>
                <a:tab pos="2246400" algn="l"/>
                <a:tab pos="2695680" algn="l"/>
                <a:tab pos="3144959" algn="l"/>
                <a:tab pos="3594240" algn="l"/>
                <a:tab pos="4043519" algn="l"/>
                <a:tab pos="4492800" algn="l"/>
                <a:tab pos="4941719" algn="l"/>
                <a:tab pos="5391000" algn="l"/>
                <a:tab pos="5840280" algn="l"/>
                <a:tab pos="6289560" algn="l"/>
                <a:tab pos="6738840" algn="l"/>
                <a:tab pos="7188120" algn="l"/>
                <a:tab pos="7637400" algn="l"/>
                <a:tab pos="8086679" algn="l"/>
                <a:tab pos="8535960" algn="l"/>
                <a:tab pos="8985240" algn="l"/>
              </a:tabLst>
            </a:pPr>
            <a:r>
              <a:rPr lang="fr-FR" sz="2400">
                <a:solidFill>
                  <a:srgbClr val="000000"/>
                </a:solidFill>
                <a:latin typeface="Times New Roman" pitchFamily="18"/>
                <a:ea typeface="Lucida Sans Unicode" pitchFamily="2"/>
                <a:cs typeface="Lucida Sans Unicode" pitchFamily="2"/>
              </a:rPr>
              <a:t>Dépôt d’une offre de mécénat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DAC3BE0-8E00-021C-1235-749053C145D3}"/>
              </a:ext>
            </a:extLst>
          </p:cNvPr>
          <p:cNvPicPr>
            <a:picLocks noChangeAspect="1"/>
          </p:cNvPicPr>
          <p:nvPr/>
        </p:nvPicPr>
        <p:blipFill>
          <a:blip r:embed="rId3">
            <a:lum/>
            <a:alphaModFix/>
          </a:blip>
          <a:srcRect/>
          <a:stretch>
            <a:fillRect/>
          </a:stretch>
        </p:blipFill>
        <p:spPr>
          <a:xfrm>
            <a:off x="2187840" y="900000"/>
            <a:ext cx="7976160" cy="522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E11D21B-9656-3885-487F-F49587F1DF5F}"/>
              </a:ext>
            </a:extLst>
          </p:cNvPr>
          <p:cNvPicPr>
            <a:picLocks noChangeAspect="1"/>
          </p:cNvPicPr>
          <p:nvPr/>
        </p:nvPicPr>
        <p:blipFill>
          <a:blip r:embed="rId3">
            <a:lum/>
            <a:alphaModFix/>
          </a:blip>
          <a:srcRect/>
          <a:stretch>
            <a:fillRect/>
          </a:stretch>
        </p:blipFill>
        <p:spPr>
          <a:xfrm>
            <a:off x="2718120" y="360000"/>
            <a:ext cx="6950520" cy="630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33F37E7-1E46-2B82-01E8-894FC627514B}"/>
              </a:ext>
            </a:extLst>
          </p:cNvPr>
          <p:cNvSpPr txBox="1"/>
          <p:nvPr/>
        </p:nvSpPr>
        <p:spPr>
          <a:xfrm>
            <a:off x="3997921" y="264241"/>
            <a:ext cx="4333679" cy="456119"/>
          </a:xfrm>
          <a:prstGeom prst="rect">
            <a:avLst/>
          </a:prstGeom>
          <a:noFill/>
          <a:ln>
            <a:noFill/>
          </a:ln>
        </p:spPr>
        <p:txBody>
          <a:bodyPr vert="horz" wrap="square" lIns="90000" tIns="45000" rIns="90000" bIns="45000" anchorCtr="0" compatLnSpc="1">
            <a:spAutoFit/>
          </a:bodyPr>
          <a:lstStyle/>
          <a:p>
            <a:pPr hangingPunct="0">
              <a:tabLst>
                <a:tab pos="0" algn="l"/>
                <a:tab pos="449280" algn="l"/>
                <a:tab pos="898559" algn="l"/>
                <a:tab pos="1347840" algn="l"/>
                <a:tab pos="1797120" algn="l"/>
                <a:tab pos="2246400" algn="l"/>
                <a:tab pos="2695680" algn="l"/>
                <a:tab pos="3144959" algn="l"/>
                <a:tab pos="3594240" algn="l"/>
                <a:tab pos="4043519" algn="l"/>
                <a:tab pos="4492800" algn="l"/>
                <a:tab pos="4941719" algn="l"/>
                <a:tab pos="5391000" algn="l"/>
                <a:tab pos="5840280" algn="l"/>
                <a:tab pos="6289560" algn="l"/>
                <a:tab pos="6738840" algn="l"/>
                <a:tab pos="7188120" algn="l"/>
                <a:tab pos="7637400" algn="l"/>
                <a:tab pos="8086679" algn="l"/>
                <a:tab pos="8535960" algn="l"/>
                <a:tab pos="8985240" algn="l"/>
              </a:tabLst>
            </a:pPr>
            <a:r>
              <a:rPr lang="fr-FR" sz="2400">
                <a:solidFill>
                  <a:srgbClr val="000000"/>
                </a:solidFill>
                <a:latin typeface="Times New Roman" pitchFamily="18"/>
                <a:ea typeface="Lucida Sans Unicode" pitchFamily="2"/>
                <a:cs typeface="Lucida Sans Unicode" pitchFamily="2"/>
              </a:rPr>
              <a:t>Dépôt d’une demande de mécénat</a:t>
            </a:r>
          </a:p>
        </p:txBody>
      </p:sp>
      <p:pic>
        <p:nvPicPr>
          <p:cNvPr id="3" name="Image 2">
            <a:extLst>
              <a:ext uri="{FF2B5EF4-FFF2-40B4-BE49-F238E27FC236}">
                <a16:creationId xmlns:a16="http://schemas.microsoft.com/office/drawing/2014/main" id="{0B9EDC45-C777-F4F4-C074-BCDD161CE835}"/>
              </a:ext>
            </a:extLst>
          </p:cNvPr>
          <p:cNvPicPr>
            <a:picLocks noChangeAspect="1"/>
          </p:cNvPicPr>
          <p:nvPr/>
        </p:nvPicPr>
        <p:blipFill>
          <a:blip r:embed="rId3">
            <a:lum/>
            <a:alphaModFix/>
          </a:blip>
          <a:srcRect/>
          <a:stretch>
            <a:fillRect/>
          </a:stretch>
        </p:blipFill>
        <p:spPr>
          <a:xfrm>
            <a:off x="3144001" y="720000"/>
            <a:ext cx="6278399" cy="59619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FEAAF77-D700-09B6-C967-3F59670048C0}"/>
              </a:ext>
            </a:extLst>
          </p:cNvPr>
          <p:cNvPicPr>
            <a:picLocks noChangeAspect="1"/>
          </p:cNvPicPr>
          <p:nvPr/>
        </p:nvPicPr>
        <p:blipFill>
          <a:blip r:embed="rId3">
            <a:lum/>
            <a:alphaModFix/>
          </a:blip>
          <a:srcRect/>
          <a:stretch>
            <a:fillRect/>
          </a:stretch>
        </p:blipFill>
        <p:spPr>
          <a:xfrm>
            <a:off x="2784000" y="401040"/>
            <a:ext cx="6660000" cy="60573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8834FD-A061-4CD8-B124-3D5F09B1A284}"/>
              </a:ext>
            </a:extLst>
          </p:cNvPr>
          <p:cNvPicPr>
            <a:picLocks noChangeAspect="1"/>
          </p:cNvPicPr>
          <p:nvPr/>
        </p:nvPicPr>
        <p:blipFill>
          <a:blip r:embed="rId3">
            <a:lum/>
            <a:alphaModFix/>
          </a:blip>
          <a:srcRect/>
          <a:stretch>
            <a:fillRect/>
          </a:stretch>
        </p:blipFill>
        <p:spPr>
          <a:xfrm>
            <a:off x="2624881" y="540000"/>
            <a:ext cx="7179119" cy="59619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07608" y="2699294"/>
            <a:ext cx="5581650" cy="1243289"/>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Présentation du portail régional mécénat </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02" y="3538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5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B9F67-C5F9-44D0-CE86-6B77352B25B1}"/>
              </a:ext>
            </a:extLst>
          </p:cNvPr>
          <p:cNvSpPr>
            <a:spLocks noGrp="1"/>
          </p:cNvSpPr>
          <p:nvPr>
            <p:ph type="title"/>
          </p:nvPr>
        </p:nvSpPr>
        <p:spPr>
          <a:xfrm>
            <a:off x="951549" y="576263"/>
            <a:ext cx="10515600" cy="2852737"/>
          </a:xfrm>
        </p:spPr>
        <p:txBody>
          <a:bodyPr>
            <a:normAutofit/>
          </a:bodyPr>
          <a:lstStyle/>
          <a:p>
            <a:r>
              <a:rPr lang="fr-FR" sz="5400" dirty="0"/>
              <a:t>Rappel des dispositifs du mécénat </a:t>
            </a:r>
          </a:p>
        </p:txBody>
      </p:sp>
    </p:spTree>
    <p:extLst>
      <p:ext uri="{BB962C8B-B14F-4D97-AF65-F5344CB8AC3E}">
        <p14:creationId xmlns:p14="http://schemas.microsoft.com/office/powerpoint/2010/main" val="215017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36026A03-F72B-6A5D-23F4-4C21A7409ABB}"/>
              </a:ext>
            </a:extLst>
          </p:cNvPr>
          <p:cNvSpPr>
            <a:spLocks noGrp="1"/>
          </p:cNvSpPr>
          <p:nvPr>
            <p:ph idx="1"/>
          </p:nvPr>
        </p:nvSpPr>
        <p:spPr>
          <a:xfrm>
            <a:off x="1141842" y="1462672"/>
            <a:ext cx="11050158" cy="4162406"/>
          </a:xfrm>
        </p:spPr>
        <p:txBody>
          <a:bodyPr>
            <a:normAutofit/>
          </a:bodyPr>
          <a:lstStyle/>
          <a:p>
            <a:pPr marL="0" indent="0">
              <a:buNone/>
            </a:pPr>
            <a:r>
              <a:rPr lang="fr-FR" sz="3600" dirty="0">
                <a:solidFill>
                  <a:schemeClr val="tx1"/>
                </a:solidFill>
              </a:rPr>
              <a:t>C’est un don </a:t>
            </a:r>
            <a:r>
              <a:rPr lang="fr-FR" sz="2800" dirty="0">
                <a:solidFill>
                  <a:schemeClr val="tx1"/>
                </a:solidFill>
              </a:rPr>
              <a:t>(soutien),</a:t>
            </a:r>
          </a:p>
          <a:p>
            <a:pPr marL="0" indent="0">
              <a:buNone/>
            </a:pPr>
            <a:r>
              <a:rPr lang="fr-FR" sz="3600" dirty="0">
                <a:solidFill>
                  <a:schemeClr val="tx1"/>
                </a:solidFill>
              </a:rPr>
              <a:t>sans contrepartie, </a:t>
            </a:r>
          </a:p>
          <a:p>
            <a:pPr marL="0" indent="0">
              <a:buNone/>
            </a:pPr>
            <a:r>
              <a:rPr lang="fr-FR" sz="3600" dirty="0">
                <a:solidFill>
                  <a:schemeClr val="tx1"/>
                </a:solidFill>
              </a:rPr>
              <a:t>d’une entreprise ou d’un particulier,  </a:t>
            </a:r>
          </a:p>
          <a:p>
            <a:pPr>
              <a:buFont typeface="Wingdings" panose="05000000000000000000" pitchFamily="2" charset="2"/>
              <a:buChar char="è"/>
            </a:pPr>
            <a:r>
              <a:rPr lang="fr-FR" sz="3600" dirty="0">
                <a:solidFill>
                  <a:schemeClr val="tx1"/>
                </a:solidFill>
              </a:rPr>
              <a:t>à une activité d’intérêt général</a:t>
            </a:r>
          </a:p>
          <a:p>
            <a:pPr>
              <a:buFont typeface="Wingdings" panose="05000000000000000000" pitchFamily="2" charset="2"/>
              <a:buChar char="è"/>
            </a:pPr>
            <a:endParaRPr lang="fr-FR" sz="3600" dirty="0">
              <a:solidFill>
                <a:schemeClr val="tx1"/>
              </a:solidFill>
            </a:endParaRPr>
          </a:p>
          <a:p>
            <a:pPr marL="0" indent="0">
              <a:buNone/>
            </a:pPr>
            <a:r>
              <a:rPr lang="fr-FR" sz="2800" dirty="0">
                <a:solidFill>
                  <a:schemeClr val="tx1"/>
                </a:solidFill>
              </a:rPr>
              <a:t>Différent du parrainage (ou sponsoring) qui est un acte commercial donnant lieu à une facturation</a:t>
            </a:r>
          </a:p>
        </p:txBody>
      </p:sp>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FA727E8B-8186-2594-FD7E-87EC759D229F}"/>
              </a:ext>
            </a:extLst>
          </p:cNvPr>
          <p:cNvSpPr>
            <a:spLocks noGrp="1"/>
          </p:cNvSpPr>
          <p:nvPr>
            <p:ph type="title"/>
          </p:nvPr>
        </p:nvSpPr>
        <p:spPr>
          <a:xfrm>
            <a:off x="720725" y="214313"/>
            <a:ext cx="7427913" cy="635000"/>
          </a:xfrm>
        </p:spPr>
        <p:txBody>
          <a:bodyPr>
            <a:normAutofit fontScale="90000"/>
          </a:bodyPr>
          <a:lstStyle/>
          <a:p>
            <a:r>
              <a:rPr lang="fr-FR" sz="4000" dirty="0"/>
              <a:t>Qu’est-ce que le mécénat ?</a:t>
            </a:r>
            <a:br>
              <a:rPr lang="fr-FR" sz="4000" dirty="0"/>
            </a:br>
            <a:r>
              <a:rPr lang="fr-FR" sz="2400" dirty="0"/>
              <a:t> (la loi Aillagon du 1</a:t>
            </a:r>
            <a:r>
              <a:rPr lang="fr-FR" sz="2400" baseline="30000" dirty="0"/>
              <a:t>er</a:t>
            </a:r>
            <a:r>
              <a:rPr lang="fr-FR" sz="2400" dirty="0"/>
              <a:t> août 2003)</a:t>
            </a:r>
          </a:p>
        </p:txBody>
      </p:sp>
    </p:spTree>
    <p:extLst>
      <p:ext uri="{BB962C8B-B14F-4D97-AF65-F5344CB8AC3E}">
        <p14:creationId xmlns:p14="http://schemas.microsoft.com/office/powerpoint/2010/main" val="90053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65481" y="3092833"/>
            <a:ext cx="5581650" cy="1243289"/>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Déroulement de notre soirée</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2" y="36542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593802" y="2349693"/>
            <a:ext cx="126491" cy="199631"/>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7047" y="4013325"/>
            <a:ext cx="126491" cy="199643"/>
          </a:xfrm>
          <a:prstGeom prst="rect">
            <a:avLst/>
          </a:prstGeom>
          <a:blipFill>
            <a:blip r:embed="rId2" cstate="print"/>
            <a:stretch>
              <a:fillRect/>
            </a:stretch>
          </a:blipFill>
        </p:spPr>
        <p:txBody>
          <a:bodyPr wrap="square" lIns="0" tIns="0" rIns="0" bIns="0" rtlCol="0"/>
          <a:lstStyle/>
          <a:p>
            <a:endParaRPr/>
          </a:p>
        </p:txBody>
      </p:sp>
      <p:sp>
        <p:nvSpPr>
          <p:cNvPr id="11" name="Espace réservé du contenu 10">
            <a:extLst>
              <a:ext uri="{FF2B5EF4-FFF2-40B4-BE49-F238E27FC236}">
                <a16:creationId xmlns:a16="http://schemas.microsoft.com/office/drawing/2014/main" id="{36026A03-F72B-6A5D-23F4-4C21A7409ABB}"/>
              </a:ext>
            </a:extLst>
          </p:cNvPr>
          <p:cNvSpPr>
            <a:spLocks noGrp="1"/>
          </p:cNvSpPr>
          <p:nvPr>
            <p:ph idx="1"/>
          </p:nvPr>
        </p:nvSpPr>
        <p:spPr>
          <a:xfrm>
            <a:off x="952787" y="1092500"/>
            <a:ext cx="10871836" cy="4938098"/>
          </a:xfrm>
        </p:spPr>
        <p:txBody>
          <a:bodyPr>
            <a:normAutofit fontScale="25000" lnSpcReduction="20000"/>
          </a:bodyPr>
          <a:lstStyle/>
          <a:p>
            <a:pPr marL="0" indent="0">
              <a:buNone/>
            </a:pPr>
            <a:r>
              <a:rPr lang="fr-FR" sz="9600" dirty="0"/>
              <a:t>La part</a:t>
            </a:r>
            <a:r>
              <a:rPr lang="fr-FR" sz="9600" dirty="0">
                <a:solidFill>
                  <a:srgbClr val="C00000"/>
                </a:solidFill>
              </a:rPr>
              <a:t> </a:t>
            </a:r>
            <a:r>
              <a:rPr lang="fr-FR" sz="9600" dirty="0">
                <a:solidFill>
                  <a:srgbClr val="EB671B"/>
                </a:solidFill>
              </a:rPr>
              <a:t>d’entreprises mécènes </a:t>
            </a:r>
            <a:r>
              <a:rPr lang="fr-FR" sz="9600" dirty="0"/>
              <a:t>s’élève en 2021 à </a:t>
            </a:r>
            <a:r>
              <a:rPr lang="fr-FR" sz="9600" dirty="0">
                <a:solidFill>
                  <a:srgbClr val="EB671B"/>
                </a:solidFill>
              </a:rPr>
              <a:t>4,6 % </a:t>
            </a:r>
            <a:r>
              <a:rPr lang="fr-FR" sz="9600" dirty="0"/>
              <a:t>pour </a:t>
            </a:r>
            <a:r>
              <a:rPr lang="fr-FR" sz="9600" dirty="0">
                <a:solidFill>
                  <a:srgbClr val="EB671B"/>
                </a:solidFill>
              </a:rPr>
              <a:t>un budget estimé à 3,6 milliards d’euros.</a:t>
            </a:r>
            <a:r>
              <a:rPr lang="fr-FR" sz="9600" dirty="0"/>
              <a:t> </a:t>
            </a:r>
            <a:r>
              <a:rPr lang="fr-FR" sz="8600" dirty="0"/>
              <a:t>(dont 2,3 Mds € de dons déclarés soit 1,4 Mds € de réductions d’impôts accordées aux Entreprises)</a:t>
            </a:r>
          </a:p>
          <a:p>
            <a:endParaRPr lang="fr-FR" sz="8600" b="1" dirty="0"/>
          </a:p>
          <a:p>
            <a:pPr marL="0" indent="0">
              <a:buNone/>
            </a:pPr>
            <a:r>
              <a:rPr lang="fr-FR" sz="8600" b="1" dirty="0"/>
              <a:t>Répartition du budget Mécénat par type de soutien :</a:t>
            </a:r>
            <a:endParaRPr lang="fr-FR" sz="8600" dirty="0"/>
          </a:p>
          <a:p>
            <a:pPr marL="557213" lvl="1" indent="-214313">
              <a:buFont typeface="Arial" panose="020B0604020202020204" pitchFamily="34" charset="0"/>
              <a:buChar char="•"/>
            </a:pPr>
            <a:r>
              <a:rPr lang="fr-FR" sz="8600" dirty="0">
                <a:solidFill>
                  <a:schemeClr val="tx1"/>
                </a:solidFill>
              </a:rPr>
              <a:t>Mécénat </a:t>
            </a:r>
            <a:r>
              <a:rPr lang="fr-FR" sz="8600" b="1" u="sng" dirty="0">
                <a:solidFill>
                  <a:schemeClr val="accent1"/>
                </a:solidFill>
              </a:rPr>
              <a:t>financier : </a:t>
            </a:r>
            <a:r>
              <a:rPr lang="fr-FR" sz="11200" b="1" u="sng" dirty="0">
                <a:solidFill>
                  <a:schemeClr val="accent1"/>
                </a:solidFill>
              </a:rPr>
              <a:t>78 % </a:t>
            </a:r>
            <a:r>
              <a:rPr lang="fr-FR" sz="8600" dirty="0">
                <a:solidFill>
                  <a:schemeClr val="tx1"/>
                </a:solidFill>
              </a:rPr>
              <a:t>de la part dans le budget du mécénat</a:t>
            </a:r>
          </a:p>
          <a:p>
            <a:pPr marL="557213" lvl="1" indent="-214313">
              <a:buFont typeface="Arial" panose="020B0604020202020204" pitchFamily="34" charset="0"/>
              <a:buChar char="•"/>
            </a:pPr>
            <a:r>
              <a:rPr lang="fr-FR" sz="8600" dirty="0">
                <a:solidFill>
                  <a:schemeClr val="tx1"/>
                </a:solidFill>
              </a:rPr>
              <a:t>Mécénat </a:t>
            </a:r>
            <a:r>
              <a:rPr lang="fr-FR" sz="8600" b="1" dirty="0">
                <a:solidFill>
                  <a:schemeClr val="tx1"/>
                </a:solidFill>
              </a:rPr>
              <a:t>en nature : 15 % </a:t>
            </a:r>
            <a:r>
              <a:rPr lang="fr-FR" sz="8600" dirty="0">
                <a:solidFill>
                  <a:schemeClr val="tx1"/>
                </a:solidFill>
              </a:rPr>
              <a:t>de la part dans le budget du mécénat</a:t>
            </a:r>
          </a:p>
          <a:p>
            <a:pPr marL="557213" lvl="1" indent="-214313">
              <a:buFont typeface="Arial" panose="020B0604020202020204" pitchFamily="34" charset="0"/>
              <a:buChar char="•"/>
            </a:pPr>
            <a:r>
              <a:rPr lang="fr-FR" sz="8600" dirty="0">
                <a:solidFill>
                  <a:schemeClr val="tx1"/>
                </a:solidFill>
              </a:rPr>
              <a:t>Mécénat de </a:t>
            </a:r>
            <a:r>
              <a:rPr lang="fr-FR" sz="8600" b="1" dirty="0">
                <a:solidFill>
                  <a:schemeClr val="tx1"/>
                </a:solidFill>
              </a:rPr>
              <a:t>compétences : 7 % </a:t>
            </a:r>
            <a:r>
              <a:rPr lang="fr-FR" sz="8600" dirty="0">
                <a:solidFill>
                  <a:schemeClr val="tx1"/>
                </a:solidFill>
              </a:rPr>
              <a:t>de la part dans le budget du mécénat</a:t>
            </a:r>
          </a:p>
          <a:p>
            <a:pPr marL="557213" lvl="1" indent="-214313">
              <a:buFont typeface="Arial" panose="020B0604020202020204" pitchFamily="34" charset="0"/>
              <a:buChar char="•"/>
            </a:pPr>
            <a:endParaRPr lang="fr-FR" sz="8600" dirty="0">
              <a:solidFill>
                <a:schemeClr val="tx1"/>
              </a:solidFill>
            </a:endParaRPr>
          </a:p>
          <a:p>
            <a:pPr marL="0" indent="0">
              <a:buNone/>
            </a:pPr>
            <a:r>
              <a:rPr lang="fr-FR" sz="8600" b="1" dirty="0"/>
              <a:t>Part des différents domaines dans le montant global dépensé en Mécénat : </a:t>
            </a:r>
          </a:p>
          <a:p>
            <a:pPr marL="557213" lvl="1" indent="-214313">
              <a:buFont typeface="Arial" panose="020B0604020202020204" pitchFamily="34" charset="0"/>
              <a:buChar char="•"/>
            </a:pPr>
            <a:r>
              <a:rPr lang="fr-FR" sz="8600" dirty="0">
                <a:solidFill>
                  <a:schemeClr val="tx1"/>
                </a:solidFill>
              </a:rPr>
              <a:t>24% </a:t>
            </a:r>
            <a:r>
              <a:rPr lang="fr-FR" sz="8600" b="1" dirty="0">
                <a:solidFill>
                  <a:schemeClr val="tx1"/>
                </a:solidFill>
              </a:rPr>
              <a:t>Education</a:t>
            </a:r>
          </a:p>
          <a:p>
            <a:pPr marL="557213" lvl="1" indent="-214313">
              <a:buFont typeface="Arial" panose="020B0604020202020204" pitchFamily="34" charset="0"/>
              <a:buChar char="•"/>
            </a:pPr>
            <a:r>
              <a:rPr lang="fr-FR" sz="8600" dirty="0">
                <a:solidFill>
                  <a:schemeClr val="tx1"/>
                </a:solidFill>
              </a:rPr>
              <a:t>22% % </a:t>
            </a:r>
            <a:r>
              <a:rPr lang="fr-FR" sz="8600" b="1" dirty="0">
                <a:solidFill>
                  <a:schemeClr val="tx1"/>
                </a:solidFill>
              </a:rPr>
              <a:t>Culture et Patrimoine</a:t>
            </a:r>
          </a:p>
          <a:p>
            <a:pPr marL="557213" lvl="1" indent="-214313">
              <a:buFont typeface="Arial" panose="020B0604020202020204" pitchFamily="34" charset="0"/>
              <a:buChar char="•"/>
            </a:pPr>
            <a:r>
              <a:rPr lang="fr-FR" sz="8600" dirty="0">
                <a:solidFill>
                  <a:schemeClr val="tx1"/>
                </a:solidFill>
              </a:rPr>
              <a:t>21 % </a:t>
            </a:r>
            <a:r>
              <a:rPr lang="fr-FR" sz="8600" b="1" dirty="0">
                <a:solidFill>
                  <a:schemeClr val="tx1"/>
                </a:solidFill>
              </a:rPr>
              <a:t>social</a:t>
            </a:r>
          </a:p>
          <a:p>
            <a:pPr marL="557213" lvl="1" indent="-214313">
              <a:buFont typeface="Arial" panose="020B0604020202020204" pitchFamily="34" charset="0"/>
              <a:buChar char="•"/>
            </a:pPr>
            <a:endParaRPr lang="fr-FR" sz="8600" dirty="0">
              <a:solidFill>
                <a:schemeClr val="tx1"/>
              </a:solidFill>
            </a:endParaRPr>
          </a:p>
          <a:p>
            <a:pPr marL="0" lvl="1" indent="0">
              <a:buNone/>
            </a:pPr>
            <a:r>
              <a:rPr lang="fr-FR" sz="8600" b="1" dirty="0">
                <a:solidFill>
                  <a:schemeClr val="tx1"/>
                </a:solidFill>
              </a:rPr>
              <a:t>Les entreprises mécènes privilégient des projets au niveau local ou régional : </a:t>
            </a:r>
            <a:r>
              <a:rPr lang="fr-FR" sz="9600" b="1" dirty="0">
                <a:solidFill>
                  <a:srgbClr val="EB671B"/>
                </a:solidFill>
              </a:rPr>
              <a:t>76 %</a:t>
            </a:r>
          </a:p>
          <a:p>
            <a:pPr marL="0" lvl="1" indent="0">
              <a:buNone/>
            </a:pPr>
            <a:endParaRPr lang="fr-FR" sz="8600" b="1" dirty="0">
              <a:solidFill>
                <a:srgbClr val="C00000"/>
              </a:solidFill>
            </a:endParaRPr>
          </a:p>
          <a:p>
            <a:endParaRPr lang="fr-FR" dirty="0"/>
          </a:p>
        </p:txBody>
      </p:sp>
      <p:sp>
        <p:nvSpPr>
          <p:cNvPr id="12" name="object 5">
            <a:extLst>
              <a:ext uri="{FF2B5EF4-FFF2-40B4-BE49-F238E27FC236}">
                <a16:creationId xmlns:a16="http://schemas.microsoft.com/office/drawing/2014/main" id="{80D92AE9-9603-9669-6BB4-F9C19CB8DF2B}"/>
              </a:ext>
            </a:extLst>
          </p:cNvPr>
          <p:cNvSpPr/>
          <p:nvPr/>
        </p:nvSpPr>
        <p:spPr>
          <a:xfrm>
            <a:off x="530557" y="1189659"/>
            <a:ext cx="126491" cy="199631"/>
          </a:xfrm>
          <a:prstGeom prst="rect">
            <a:avLst/>
          </a:prstGeom>
          <a:blipFill>
            <a:blip r:embed="rId2" cstate="print"/>
            <a:stretch>
              <a:fillRect/>
            </a:stretch>
          </a:blipFill>
        </p:spPr>
        <p:txBody>
          <a:bodyPr wrap="square" lIns="0" tIns="0" rIns="0" bIns="0" rtlCol="0"/>
          <a:lstStyle/>
          <a:p>
            <a:endParaRPr/>
          </a:p>
        </p:txBody>
      </p:sp>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FA727E8B-8186-2594-FD7E-87EC759D229F}"/>
              </a:ext>
            </a:extLst>
          </p:cNvPr>
          <p:cNvSpPr>
            <a:spLocks noGrp="1"/>
          </p:cNvSpPr>
          <p:nvPr>
            <p:ph type="title"/>
          </p:nvPr>
        </p:nvSpPr>
        <p:spPr>
          <a:xfrm>
            <a:off x="720725" y="214313"/>
            <a:ext cx="7427913" cy="635000"/>
          </a:xfrm>
        </p:spPr>
        <p:txBody>
          <a:bodyPr>
            <a:normAutofit/>
          </a:bodyPr>
          <a:lstStyle/>
          <a:p>
            <a:r>
              <a:rPr lang="fr-FR" sz="3600" dirty="0"/>
              <a:t>Les chiffres du mécénat</a:t>
            </a:r>
          </a:p>
        </p:txBody>
      </p:sp>
      <p:sp>
        <p:nvSpPr>
          <p:cNvPr id="4" name="object 7">
            <a:extLst>
              <a:ext uri="{FF2B5EF4-FFF2-40B4-BE49-F238E27FC236}">
                <a16:creationId xmlns:a16="http://schemas.microsoft.com/office/drawing/2014/main" id="{6E0EB4A9-C0AB-4D97-FB9C-D83E78DC43DB}"/>
              </a:ext>
            </a:extLst>
          </p:cNvPr>
          <p:cNvSpPr/>
          <p:nvPr/>
        </p:nvSpPr>
        <p:spPr>
          <a:xfrm>
            <a:off x="688292" y="5477326"/>
            <a:ext cx="126491" cy="19964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8755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36026A03-F72B-6A5D-23F4-4C21A7409ABB}"/>
              </a:ext>
            </a:extLst>
          </p:cNvPr>
          <p:cNvSpPr>
            <a:spLocks noGrp="1"/>
          </p:cNvSpPr>
          <p:nvPr>
            <p:ph idx="1"/>
          </p:nvPr>
        </p:nvSpPr>
        <p:spPr>
          <a:xfrm>
            <a:off x="1320164" y="2064774"/>
            <a:ext cx="10173497" cy="3051236"/>
          </a:xfrm>
        </p:spPr>
        <p:txBody>
          <a:bodyPr>
            <a:normAutofit/>
          </a:bodyPr>
          <a:lstStyle/>
          <a:p>
            <a:r>
              <a:rPr lang="fr-FR" dirty="0"/>
              <a:t>L’activité est non lucrative et non concurrentielle</a:t>
            </a:r>
          </a:p>
          <a:p>
            <a:r>
              <a:rPr lang="fr-FR" dirty="0"/>
              <a:t>La gestion est désintéressée</a:t>
            </a:r>
          </a:p>
          <a:p>
            <a:r>
              <a:rPr lang="fr-FR" dirty="0"/>
              <a:t>L’activité ne profite pas à un cercle restreint de personnes </a:t>
            </a:r>
          </a:p>
          <a:p>
            <a:r>
              <a:rPr lang="fr-FR" dirty="0"/>
              <a:t>L’œuvre doit être d’intérêt général</a:t>
            </a:r>
          </a:p>
          <a:p>
            <a:endParaRPr lang="fr-FR" sz="700" dirty="0">
              <a:solidFill>
                <a:srgbClr val="FF0000"/>
              </a:solidFill>
            </a:endParaRPr>
          </a:p>
          <a:p>
            <a:r>
              <a:rPr lang="fr-FR" sz="2400" dirty="0">
                <a:solidFill>
                  <a:srgbClr val="EB671B"/>
                </a:solidFill>
              </a:rPr>
              <a:t>A noter </a:t>
            </a:r>
            <a:r>
              <a:rPr lang="fr-FR" sz="2400" dirty="0">
                <a:solidFill>
                  <a:srgbClr val="EB671B"/>
                </a:solidFill>
                <a:sym typeface="Wingdings" panose="05000000000000000000" pitchFamily="2" charset="2"/>
              </a:rPr>
              <a:t></a:t>
            </a:r>
            <a:r>
              <a:rPr lang="fr-FR" sz="2400" dirty="0">
                <a:solidFill>
                  <a:srgbClr val="EB671B"/>
                </a:solidFill>
              </a:rPr>
              <a:t> les conditions sont cumulatives</a:t>
            </a:r>
          </a:p>
          <a:p>
            <a:endParaRPr lang="fr-FR" dirty="0"/>
          </a:p>
        </p:txBody>
      </p:sp>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FA727E8B-8186-2594-FD7E-87EC759D229F}"/>
              </a:ext>
            </a:extLst>
          </p:cNvPr>
          <p:cNvSpPr>
            <a:spLocks noGrp="1"/>
          </p:cNvSpPr>
          <p:nvPr>
            <p:ph type="title"/>
          </p:nvPr>
        </p:nvSpPr>
        <p:spPr>
          <a:xfrm>
            <a:off x="813322" y="746749"/>
            <a:ext cx="8330678" cy="572765"/>
          </a:xfrm>
        </p:spPr>
        <p:txBody>
          <a:bodyPr>
            <a:noAutofit/>
          </a:bodyPr>
          <a:lstStyle/>
          <a:p>
            <a:r>
              <a:rPr lang="fr-FR" sz="2800" dirty="0"/>
              <a:t>Les conditions pour bénéficier du mécénat déductible</a:t>
            </a:r>
          </a:p>
        </p:txBody>
      </p:sp>
    </p:spTree>
    <p:extLst>
      <p:ext uri="{BB962C8B-B14F-4D97-AF65-F5344CB8AC3E}">
        <p14:creationId xmlns:p14="http://schemas.microsoft.com/office/powerpoint/2010/main" val="250604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FA727E8B-8186-2594-FD7E-87EC759D229F}"/>
              </a:ext>
            </a:extLst>
          </p:cNvPr>
          <p:cNvSpPr>
            <a:spLocks noGrp="1"/>
          </p:cNvSpPr>
          <p:nvPr>
            <p:ph type="title"/>
          </p:nvPr>
        </p:nvSpPr>
        <p:spPr>
          <a:xfrm>
            <a:off x="720725" y="214313"/>
            <a:ext cx="7427913" cy="635000"/>
          </a:xfrm>
        </p:spPr>
        <p:txBody>
          <a:bodyPr>
            <a:noAutofit/>
          </a:bodyPr>
          <a:lstStyle/>
          <a:p>
            <a:r>
              <a:rPr lang="fr-FR" sz="3200" dirty="0"/>
              <a:t>Les organismes éligibles au Mécénat</a:t>
            </a:r>
          </a:p>
        </p:txBody>
      </p:sp>
      <p:sp>
        <p:nvSpPr>
          <p:cNvPr id="8" name="ZoneTexte 7">
            <a:extLst>
              <a:ext uri="{FF2B5EF4-FFF2-40B4-BE49-F238E27FC236}">
                <a16:creationId xmlns:a16="http://schemas.microsoft.com/office/drawing/2014/main" id="{06C15717-8E23-9540-024E-E2CE91DA7B9C}"/>
              </a:ext>
            </a:extLst>
          </p:cNvPr>
          <p:cNvSpPr txBox="1"/>
          <p:nvPr/>
        </p:nvSpPr>
        <p:spPr>
          <a:xfrm>
            <a:off x="589215" y="1751617"/>
            <a:ext cx="11240111" cy="3354765"/>
          </a:xfrm>
          <a:prstGeom prst="rect">
            <a:avLst/>
          </a:prstGeom>
          <a:noFill/>
        </p:spPr>
        <p:txBody>
          <a:bodyPr wrap="square">
            <a:spAutoFit/>
          </a:bodyPr>
          <a:lstStyle/>
          <a:p>
            <a:pPr marL="342900" lvl="0" indent="-342900" algn="just">
              <a:buFont typeface="Arial" panose="020B0604020202020204" pitchFamily="34" charset="0"/>
              <a:buChar char="•"/>
            </a:pPr>
            <a:r>
              <a:rPr lang="fr-FR" sz="2400" dirty="0">
                <a:solidFill>
                  <a:srgbClr val="EB671B"/>
                </a:solidFill>
              </a:rPr>
              <a:t>Les associations </a:t>
            </a:r>
            <a:r>
              <a:rPr lang="fr-FR" sz="2400" dirty="0"/>
              <a:t>simplement déclarées et les associations reconnues d’utilité publique sans condition préalable d’agrément (association 1901 ou 1905 Cultuelle) mais répondant aux critères fiscaux d’intérêt général ;</a:t>
            </a:r>
          </a:p>
          <a:p>
            <a:pPr marL="342900" lvl="0" indent="-342900" algn="just">
              <a:buFont typeface="Arial" panose="020B0604020202020204" pitchFamily="34" charset="0"/>
              <a:buChar char="•"/>
            </a:pPr>
            <a:r>
              <a:rPr lang="fr-FR" sz="2400" dirty="0">
                <a:solidFill>
                  <a:srgbClr val="EB671B"/>
                </a:solidFill>
              </a:rPr>
              <a:t>les fondations </a:t>
            </a:r>
            <a:r>
              <a:rPr lang="fr-FR" sz="2400" dirty="0">
                <a:solidFill>
                  <a:srgbClr val="FF2B44"/>
                </a:solidFill>
              </a:rPr>
              <a:t>;</a:t>
            </a:r>
          </a:p>
          <a:p>
            <a:pPr marL="342900" lvl="0" indent="-342900" algn="just">
              <a:buFont typeface="Arial" panose="020B0604020202020204" pitchFamily="34" charset="0"/>
              <a:buChar char="•"/>
            </a:pPr>
            <a:r>
              <a:rPr lang="fr-FR" sz="2400" dirty="0">
                <a:solidFill>
                  <a:srgbClr val="EB671B"/>
                </a:solidFill>
              </a:rPr>
              <a:t>les fonds de dotation </a:t>
            </a:r>
            <a:r>
              <a:rPr lang="fr-FR" sz="2400" dirty="0">
                <a:solidFill>
                  <a:srgbClr val="FF2B44"/>
                </a:solidFill>
              </a:rPr>
              <a:t>;</a:t>
            </a:r>
          </a:p>
          <a:p>
            <a:pPr marL="342900" lvl="0" indent="-342900" algn="just">
              <a:buClr>
                <a:srgbClr val="EB671B"/>
              </a:buClr>
              <a:buFont typeface="Arial" panose="020B0604020202020204" pitchFamily="34" charset="0"/>
              <a:buChar char="•"/>
            </a:pPr>
            <a:r>
              <a:rPr lang="fr-FR" sz="2400" dirty="0"/>
              <a:t>certains </a:t>
            </a:r>
            <a:r>
              <a:rPr lang="fr-FR" sz="2400" dirty="0">
                <a:solidFill>
                  <a:srgbClr val="EB671B"/>
                </a:solidFill>
              </a:rPr>
              <a:t>établissements d’enseignement public ou privé </a:t>
            </a:r>
            <a:r>
              <a:rPr lang="fr-FR" sz="2400" dirty="0"/>
              <a:t>agréés ; </a:t>
            </a:r>
          </a:p>
          <a:p>
            <a:pPr marL="342900" lvl="0" indent="-342900" algn="just">
              <a:buClr>
                <a:srgbClr val="EB671B"/>
              </a:buClr>
              <a:buFont typeface="Arial" panose="020B0604020202020204" pitchFamily="34" charset="0"/>
              <a:buChar char="•"/>
            </a:pPr>
            <a:r>
              <a:rPr lang="fr-FR" sz="2400" dirty="0">
                <a:solidFill>
                  <a:srgbClr val="EB671B"/>
                </a:solidFill>
              </a:rPr>
              <a:t>l’État,</a:t>
            </a:r>
            <a:r>
              <a:rPr lang="fr-FR" sz="2400" dirty="0">
                <a:solidFill>
                  <a:srgbClr val="FF2B44"/>
                </a:solidFill>
              </a:rPr>
              <a:t> </a:t>
            </a:r>
            <a:r>
              <a:rPr lang="fr-FR" sz="2400" dirty="0"/>
              <a:t>ses établissements publics et les </a:t>
            </a:r>
            <a:r>
              <a:rPr lang="fr-FR" sz="2400" dirty="0">
                <a:solidFill>
                  <a:srgbClr val="EB671B"/>
                </a:solidFill>
              </a:rPr>
              <a:t>collectivités territoriales </a:t>
            </a:r>
            <a:r>
              <a:rPr lang="fr-FR" sz="2400" dirty="0"/>
              <a:t>;</a:t>
            </a:r>
          </a:p>
          <a:p>
            <a:pPr marL="342900" lvl="0" indent="-342900" algn="just">
              <a:buClr>
                <a:srgbClr val="EB671B"/>
              </a:buClr>
              <a:buFont typeface="Arial" panose="020B0604020202020204" pitchFamily="34" charset="0"/>
              <a:buChar char="•"/>
            </a:pPr>
            <a:r>
              <a:rPr lang="fr-FR" sz="2400" dirty="0"/>
              <a:t>et certains organismes spécifiquement prévus par la loi (Presse patrimoine…)</a:t>
            </a:r>
          </a:p>
          <a:p>
            <a:pPr marL="0" indent="0" algn="just">
              <a:buNone/>
            </a:pPr>
            <a:endParaRPr lang="fr-FR" sz="2000" dirty="0"/>
          </a:p>
        </p:txBody>
      </p:sp>
    </p:spTree>
    <p:extLst>
      <p:ext uri="{BB962C8B-B14F-4D97-AF65-F5344CB8AC3E}">
        <p14:creationId xmlns:p14="http://schemas.microsoft.com/office/powerpoint/2010/main" val="427741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4F4BE-336A-43A5-FAD0-A6D9E898093B}"/>
              </a:ext>
            </a:extLst>
          </p:cNvPr>
          <p:cNvSpPr>
            <a:spLocks noGrp="1"/>
          </p:cNvSpPr>
          <p:nvPr>
            <p:ph type="title"/>
          </p:nvPr>
        </p:nvSpPr>
        <p:spPr>
          <a:xfrm>
            <a:off x="980202" y="2180063"/>
            <a:ext cx="10515600" cy="1624722"/>
          </a:xfrm>
        </p:spPr>
        <p:txBody>
          <a:bodyPr>
            <a:normAutofit/>
          </a:bodyPr>
          <a:lstStyle/>
          <a:p>
            <a:r>
              <a:rPr lang="fr-FR" sz="4800" dirty="0"/>
              <a:t>Genèse et panorama des fonds de dotation en France en 2022</a:t>
            </a:r>
          </a:p>
        </p:txBody>
      </p:sp>
    </p:spTree>
    <p:extLst>
      <p:ext uri="{BB962C8B-B14F-4D97-AF65-F5344CB8AC3E}">
        <p14:creationId xmlns:p14="http://schemas.microsoft.com/office/powerpoint/2010/main" val="52718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215986" y="1221766"/>
            <a:ext cx="10266101" cy="5071260"/>
          </a:xfrm>
          <a:prstGeom prst="rect">
            <a:avLst/>
          </a:prstGeom>
        </p:spPr>
        <p:txBody>
          <a:bodyPr vert="horz" wrap="square" lIns="0" tIns="53975" rIns="0" bIns="0" rtlCol="0">
            <a:spAutoFit/>
          </a:bodyPr>
          <a:lstStyle/>
          <a:p>
            <a:pPr algn="just"/>
            <a:r>
              <a:rPr lang="fr-FR" sz="2000" dirty="0">
                <a:solidFill>
                  <a:srgbClr val="EB671B"/>
                </a:solidFill>
              </a:rPr>
              <a:t>Définition par le gouvernement : </a:t>
            </a:r>
          </a:p>
          <a:p>
            <a:pPr algn="just"/>
            <a:endParaRPr lang="fr-FR" b="0" i="0" dirty="0">
              <a:solidFill>
                <a:srgbClr val="3A3A3A"/>
              </a:solidFill>
              <a:effectLst/>
              <a:latin typeface="Marianne"/>
            </a:endParaRPr>
          </a:p>
          <a:p>
            <a:pPr algn="just"/>
            <a:r>
              <a:rPr lang="fr-FR" b="0" i="0" dirty="0">
                <a:solidFill>
                  <a:srgbClr val="3A3A3A"/>
                </a:solidFill>
                <a:effectLst/>
                <a:latin typeface="Marianne"/>
              </a:rPr>
              <a:t>« C‘est un outil de financement au service de la philanthropie et du mécénat, grâce à la capitalisation des dons qu'il reçoit »</a:t>
            </a:r>
          </a:p>
          <a:p>
            <a:pPr algn="just"/>
            <a:r>
              <a:rPr lang="fr-FR" dirty="0"/>
              <a:t>Il allie les avantages du cadre associatif et ceux des fondations.</a:t>
            </a:r>
          </a:p>
          <a:p>
            <a:pPr marL="342900" indent="-342900" algn="just">
              <a:buFont typeface="Wingdings" panose="05000000000000000000" pitchFamily="2" charset="2"/>
              <a:buChar char=""/>
            </a:pPr>
            <a:endParaRPr lang="fr-FR" dirty="0"/>
          </a:p>
          <a:p>
            <a:pPr algn="just"/>
            <a:endParaRPr lang="fr-FR" dirty="0"/>
          </a:p>
          <a:p>
            <a:pPr marL="342900" indent="-342900" algn="just">
              <a:buFont typeface="Wingdings" panose="05000000000000000000" pitchFamily="2" charset="2"/>
              <a:buChar char=""/>
            </a:pPr>
            <a:r>
              <a:rPr lang="fr-FR" dirty="0"/>
              <a:t>Création fonds de dotation en 2008 – Loi n°2008-776 du 4 août de modernisation de l’économie (Article 140 &amp; s.)</a:t>
            </a:r>
          </a:p>
          <a:p>
            <a:pPr algn="just"/>
            <a:r>
              <a:rPr lang="fr-FR" b="0" i="0" dirty="0">
                <a:solidFill>
                  <a:srgbClr val="000000"/>
                </a:solidFill>
                <a:effectLst/>
                <a:latin typeface="Calibri" panose="020F0502020204030204" pitchFamily="34" charset="0"/>
                <a:cs typeface="Calibri" panose="020F0502020204030204" pitchFamily="34" charset="0"/>
              </a:rPr>
              <a:t>« Le fonds de dotation est une personne morale de droit privé à but non lucratif qui reçoit et gère, en les capitalisant, des biens et droits de toute nature qui lui sont apportés à titre gratuit et irrévocable et utilise les revenus de la capitalisation en vue de la réalisation d'une œuvre ou d'une mission d'intérêt général ou les redistribue pour assister une personne morale à but non lucratif dans l'accomplissement de ses œuvres et de ses missions d'intérêt général. »</a:t>
            </a:r>
          </a:p>
          <a:p>
            <a:pPr algn="just"/>
            <a:r>
              <a:rPr lang="fr-FR" b="0" i="0" dirty="0">
                <a:solidFill>
                  <a:srgbClr val="000000"/>
                </a:solidFill>
                <a:effectLst/>
                <a:latin typeface="Calibri" panose="020F0502020204030204" pitchFamily="34" charset="0"/>
                <a:cs typeface="Calibri" panose="020F0502020204030204" pitchFamily="34" charset="0"/>
              </a:rPr>
              <a:t>Le fonds de dotation est créé par une ou plusieurs personnes physiques ou morales pour une durée déterminée ou indéterminée</a:t>
            </a:r>
          </a:p>
          <a:p>
            <a:pPr marL="342900" indent="-342900" algn="just">
              <a:buFont typeface="Wingdings" panose="05000000000000000000" pitchFamily="2" charset="2"/>
              <a:buChar char=""/>
            </a:pPr>
            <a:endParaRPr lang="fr-FR" dirty="0"/>
          </a:p>
          <a:p>
            <a:pPr marL="342900" indent="-342900" algn="just">
              <a:buFont typeface="Wingdings" panose="05000000000000000000" pitchFamily="2" charset="2"/>
              <a:buChar char=""/>
            </a:pPr>
            <a:r>
              <a:rPr lang="fr-FR" dirty="0"/>
              <a:t>+ 2000 fonds créés depuis 2008 dont 1950 fonds de dotation en activité</a:t>
            </a: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24</a:t>
            </a:fld>
            <a:endParaRPr dirty="0"/>
          </a:p>
        </p:txBody>
      </p:sp>
      <p:sp>
        <p:nvSpPr>
          <p:cNvPr id="6" name="object 6"/>
          <p:cNvSpPr txBox="1">
            <a:spLocks noGrp="1"/>
          </p:cNvSpPr>
          <p:nvPr>
            <p:ph type="title"/>
          </p:nvPr>
        </p:nvSpPr>
        <p:spPr>
          <a:xfrm>
            <a:off x="549482" y="385276"/>
            <a:ext cx="5283835" cy="635000"/>
          </a:xfrm>
          <a:prstGeom prst="rect">
            <a:avLst/>
          </a:prstGeom>
        </p:spPr>
        <p:txBody>
          <a:bodyPr vert="horz" wrap="square" lIns="0" tIns="12065" rIns="0" bIns="0" rtlCol="0">
            <a:spAutoFit/>
          </a:bodyPr>
          <a:lstStyle/>
          <a:p>
            <a:pPr marL="12700">
              <a:lnSpc>
                <a:spcPct val="100000"/>
              </a:lnSpc>
              <a:spcBef>
                <a:spcPts val="95"/>
              </a:spcBef>
            </a:pPr>
            <a:r>
              <a:rPr lang="fr-FR" sz="4000" spc="-30" dirty="0"/>
              <a:t>Panorama</a:t>
            </a:r>
            <a:endParaRPr sz="4000" dirty="0"/>
          </a:p>
        </p:txBody>
      </p:sp>
      <p:pic>
        <p:nvPicPr>
          <p:cNvPr id="1026" name="Picture 2">
            <a:extLst>
              <a:ext uri="{FF2B5EF4-FFF2-40B4-BE49-F238E27FC236}">
                <a16:creationId xmlns:a16="http://schemas.microsoft.com/office/drawing/2014/main" id="{5752CDEF-009C-EA9A-EB22-47CC2164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9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25</a:t>
            </a:fld>
            <a:endParaRPr dirty="0"/>
          </a:p>
        </p:txBody>
      </p:sp>
      <p:sp>
        <p:nvSpPr>
          <p:cNvPr id="6" name="object 6"/>
          <p:cNvSpPr txBox="1">
            <a:spLocks noGrp="1"/>
          </p:cNvSpPr>
          <p:nvPr>
            <p:ph type="title"/>
          </p:nvPr>
        </p:nvSpPr>
        <p:spPr>
          <a:xfrm>
            <a:off x="549482" y="385276"/>
            <a:ext cx="5283835" cy="635000"/>
          </a:xfrm>
          <a:prstGeom prst="rect">
            <a:avLst/>
          </a:prstGeom>
        </p:spPr>
        <p:txBody>
          <a:bodyPr vert="horz" wrap="square" lIns="0" tIns="12065" rIns="0" bIns="0" rtlCol="0">
            <a:spAutoFit/>
          </a:bodyPr>
          <a:lstStyle/>
          <a:p>
            <a:pPr marL="12700">
              <a:lnSpc>
                <a:spcPct val="100000"/>
              </a:lnSpc>
              <a:spcBef>
                <a:spcPts val="95"/>
              </a:spcBef>
            </a:pPr>
            <a:r>
              <a:rPr lang="fr-FR" sz="4000" spc="-30" dirty="0"/>
              <a:t>Panorama</a:t>
            </a:r>
            <a:endParaRPr sz="4000" dirty="0"/>
          </a:p>
        </p:txBody>
      </p:sp>
      <p:pic>
        <p:nvPicPr>
          <p:cNvPr id="1026" name="Picture 2">
            <a:extLst>
              <a:ext uri="{FF2B5EF4-FFF2-40B4-BE49-F238E27FC236}">
                <a16:creationId xmlns:a16="http://schemas.microsoft.com/office/drawing/2014/main" id="{5752CDEF-009C-EA9A-EB22-47CC2164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
        <p:nvSpPr>
          <p:cNvPr id="2" name="Sous-titre 2">
            <a:extLst>
              <a:ext uri="{FF2B5EF4-FFF2-40B4-BE49-F238E27FC236}">
                <a16:creationId xmlns:a16="http://schemas.microsoft.com/office/drawing/2014/main" id="{08A144E2-64F2-EE6B-5901-00E3670BEAC0}"/>
              </a:ext>
            </a:extLst>
          </p:cNvPr>
          <p:cNvSpPr txBox="1">
            <a:spLocks/>
          </p:cNvSpPr>
          <p:nvPr/>
        </p:nvSpPr>
        <p:spPr>
          <a:xfrm>
            <a:off x="1335693" y="1712456"/>
            <a:ext cx="10296863" cy="28938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err="1">
                <a:solidFill>
                  <a:schemeClr val="tx1"/>
                </a:solidFill>
                <a:latin typeface="Marianne"/>
              </a:rPr>
              <a:t>Taux</a:t>
            </a:r>
            <a:r>
              <a:rPr lang="en-US" sz="2400" dirty="0">
                <a:solidFill>
                  <a:schemeClr val="tx1"/>
                </a:solidFill>
                <a:latin typeface="Marianne"/>
              </a:rPr>
              <a:t> de </a:t>
            </a:r>
            <a:r>
              <a:rPr lang="en-US" sz="2400" dirty="0" err="1">
                <a:solidFill>
                  <a:schemeClr val="tx1"/>
                </a:solidFill>
                <a:latin typeface="Marianne"/>
              </a:rPr>
              <a:t>croissance</a:t>
            </a:r>
            <a:r>
              <a:rPr lang="en-US" sz="2400" dirty="0">
                <a:solidFill>
                  <a:schemeClr val="tx1"/>
                </a:solidFill>
                <a:latin typeface="Marianne"/>
              </a:rPr>
              <a:t> </a:t>
            </a:r>
            <a:r>
              <a:rPr lang="en-US" sz="2400" dirty="0" err="1">
                <a:solidFill>
                  <a:schemeClr val="tx1"/>
                </a:solidFill>
                <a:latin typeface="Marianne"/>
              </a:rPr>
              <a:t>annuel</a:t>
            </a:r>
            <a:r>
              <a:rPr lang="en-US" sz="2400" dirty="0">
                <a:solidFill>
                  <a:schemeClr val="tx1"/>
                </a:solidFill>
                <a:latin typeface="Marianne"/>
              </a:rPr>
              <a:t> </a:t>
            </a:r>
            <a:r>
              <a:rPr lang="en-US" sz="2400" dirty="0" err="1">
                <a:solidFill>
                  <a:schemeClr val="tx1"/>
                </a:solidFill>
                <a:latin typeface="Marianne"/>
              </a:rPr>
              <a:t>moyen</a:t>
            </a:r>
            <a:r>
              <a:rPr lang="en-US" sz="2400" dirty="0">
                <a:solidFill>
                  <a:schemeClr val="tx1"/>
                </a:solidFill>
                <a:latin typeface="Marianne"/>
              </a:rPr>
              <a:t> de 10 % </a:t>
            </a:r>
            <a:r>
              <a:rPr lang="en-US" sz="2400" dirty="0" err="1">
                <a:solidFill>
                  <a:schemeClr val="tx1"/>
                </a:solidFill>
                <a:latin typeface="Marianne"/>
              </a:rPr>
              <a:t>depuis</a:t>
            </a:r>
            <a:r>
              <a:rPr lang="en-US" sz="2400" dirty="0">
                <a:solidFill>
                  <a:schemeClr val="tx1"/>
                </a:solidFill>
                <a:latin typeface="Marianne"/>
              </a:rPr>
              <a:t> 2017 : en 2022, 2 500 fonds de </a:t>
            </a:r>
            <a:r>
              <a:rPr lang="en-US" sz="2400" dirty="0" err="1">
                <a:solidFill>
                  <a:schemeClr val="tx1"/>
                </a:solidFill>
                <a:latin typeface="Marianne"/>
              </a:rPr>
              <a:t>dotations</a:t>
            </a:r>
            <a:r>
              <a:rPr lang="en-US" sz="2400" dirty="0">
                <a:solidFill>
                  <a:schemeClr val="tx1"/>
                </a:solidFill>
                <a:latin typeface="Marianne"/>
              </a:rPr>
              <a:t> en </a:t>
            </a:r>
            <a:r>
              <a:rPr lang="en-US" sz="2400" dirty="0" err="1">
                <a:solidFill>
                  <a:schemeClr val="tx1"/>
                </a:solidFill>
                <a:latin typeface="Marianne"/>
              </a:rPr>
              <a:t>activité</a:t>
            </a:r>
            <a:r>
              <a:rPr lang="en-US" sz="2400" dirty="0">
                <a:solidFill>
                  <a:schemeClr val="tx1"/>
                </a:solidFill>
                <a:latin typeface="Marianne"/>
              </a:rPr>
              <a:t> en France </a:t>
            </a:r>
          </a:p>
          <a:p>
            <a:pPr algn="just"/>
            <a:r>
              <a:rPr lang="en-US" sz="2400" dirty="0">
                <a:solidFill>
                  <a:schemeClr val="tx1"/>
                </a:solidFill>
                <a:latin typeface="Marianne"/>
              </a:rPr>
              <a:t>Concentration </a:t>
            </a:r>
            <a:r>
              <a:rPr lang="en-US" sz="2400" dirty="0" err="1">
                <a:solidFill>
                  <a:schemeClr val="tx1"/>
                </a:solidFill>
                <a:latin typeface="Marianne"/>
              </a:rPr>
              <a:t>importante</a:t>
            </a:r>
            <a:r>
              <a:rPr lang="en-US" sz="2400" dirty="0">
                <a:solidFill>
                  <a:schemeClr val="tx1"/>
                </a:solidFill>
                <a:latin typeface="Marianne"/>
              </a:rPr>
              <a:t> en Île-de-France : 44 % des FDD</a:t>
            </a:r>
          </a:p>
          <a:p>
            <a:pPr algn="just"/>
            <a:r>
              <a:rPr lang="en-US" sz="2400" dirty="0" err="1">
                <a:solidFill>
                  <a:schemeClr val="tx1"/>
                </a:solidFill>
                <a:latin typeface="Marianne"/>
              </a:rPr>
              <a:t>Création</a:t>
            </a:r>
            <a:r>
              <a:rPr lang="en-US" sz="2400" dirty="0">
                <a:solidFill>
                  <a:schemeClr val="tx1"/>
                </a:solidFill>
                <a:latin typeface="Marianne"/>
              </a:rPr>
              <a:t> des FDD : 48 % par des </a:t>
            </a:r>
            <a:r>
              <a:rPr lang="en-US" sz="2400" dirty="0" err="1">
                <a:solidFill>
                  <a:schemeClr val="tx1"/>
                </a:solidFill>
                <a:latin typeface="Marianne"/>
              </a:rPr>
              <a:t>particuliers</a:t>
            </a:r>
            <a:r>
              <a:rPr lang="en-US" sz="2400" dirty="0">
                <a:solidFill>
                  <a:schemeClr val="tx1"/>
                </a:solidFill>
                <a:latin typeface="Marianne"/>
              </a:rPr>
              <a:t>, 31 % par les associations et 25 % par les </a:t>
            </a:r>
            <a:r>
              <a:rPr lang="en-US" sz="2400" dirty="0" err="1">
                <a:solidFill>
                  <a:schemeClr val="tx1"/>
                </a:solidFill>
                <a:latin typeface="Marianne"/>
              </a:rPr>
              <a:t>entreprises</a:t>
            </a:r>
            <a:endParaRPr lang="en-US" sz="2400" dirty="0">
              <a:solidFill>
                <a:schemeClr val="tx1"/>
              </a:solidFill>
              <a:latin typeface="Marianne"/>
            </a:endParaRPr>
          </a:p>
          <a:p>
            <a:pPr algn="just"/>
            <a:r>
              <a:rPr lang="en-US" sz="2400" dirty="0">
                <a:solidFill>
                  <a:schemeClr val="tx1"/>
                </a:solidFill>
                <a:latin typeface="Marianne"/>
              </a:rPr>
              <a:t>Domaine </a:t>
            </a:r>
            <a:r>
              <a:rPr lang="en-US" sz="2400" dirty="0" err="1">
                <a:solidFill>
                  <a:schemeClr val="tx1"/>
                </a:solidFill>
                <a:latin typeface="Marianne"/>
              </a:rPr>
              <a:t>d’intervention</a:t>
            </a:r>
            <a:r>
              <a:rPr lang="en-US" sz="2400" dirty="0">
                <a:solidFill>
                  <a:schemeClr val="tx1"/>
                </a:solidFill>
                <a:latin typeface="Marianne"/>
              </a:rPr>
              <a:t> des FDD : arts et culture (23%), action </a:t>
            </a:r>
            <a:r>
              <a:rPr lang="en-US" sz="2400" dirty="0" err="1">
                <a:solidFill>
                  <a:schemeClr val="tx1"/>
                </a:solidFill>
                <a:latin typeface="Marianne"/>
              </a:rPr>
              <a:t>sociale</a:t>
            </a:r>
            <a:r>
              <a:rPr lang="en-US" sz="2400" dirty="0">
                <a:solidFill>
                  <a:schemeClr val="tx1"/>
                </a:solidFill>
                <a:latin typeface="Marianne"/>
              </a:rPr>
              <a:t> (21%), </a:t>
            </a:r>
            <a:r>
              <a:rPr lang="en-US" sz="2400" dirty="0" err="1">
                <a:solidFill>
                  <a:schemeClr val="tx1"/>
                </a:solidFill>
                <a:latin typeface="Marianne"/>
              </a:rPr>
              <a:t>santé</a:t>
            </a:r>
            <a:r>
              <a:rPr lang="en-US" sz="2400" dirty="0">
                <a:solidFill>
                  <a:schemeClr val="tx1"/>
                </a:solidFill>
                <a:latin typeface="Marianne"/>
              </a:rPr>
              <a:t> (14%), </a:t>
            </a:r>
            <a:r>
              <a:rPr lang="en-US" sz="2400" dirty="0" err="1">
                <a:solidFill>
                  <a:schemeClr val="tx1"/>
                </a:solidFill>
                <a:latin typeface="Marianne"/>
              </a:rPr>
              <a:t>éducation</a:t>
            </a:r>
            <a:r>
              <a:rPr lang="en-US" sz="2400" dirty="0">
                <a:solidFill>
                  <a:schemeClr val="tx1"/>
                </a:solidFill>
                <a:latin typeface="Marianne"/>
              </a:rPr>
              <a:t> (10 %) et </a:t>
            </a:r>
            <a:r>
              <a:rPr lang="en-US" sz="2400" dirty="0" err="1">
                <a:solidFill>
                  <a:schemeClr val="tx1"/>
                </a:solidFill>
                <a:latin typeface="Marianne"/>
              </a:rPr>
              <a:t>environnement</a:t>
            </a:r>
            <a:r>
              <a:rPr lang="en-US" sz="2400" dirty="0">
                <a:solidFill>
                  <a:schemeClr val="tx1"/>
                </a:solidFill>
                <a:latin typeface="Marianne"/>
              </a:rPr>
              <a:t> (10%)</a:t>
            </a:r>
          </a:p>
        </p:txBody>
      </p:sp>
    </p:spTree>
    <p:extLst>
      <p:ext uri="{BB962C8B-B14F-4D97-AF65-F5344CB8AC3E}">
        <p14:creationId xmlns:p14="http://schemas.microsoft.com/office/powerpoint/2010/main" val="344144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B73FB-9080-85E0-BBB1-A2AAF260492A}"/>
              </a:ext>
            </a:extLst>
          </p:cNvPr>
          <p:cNvSpPr>
            <a:spLocks noGrp="1"/>
          </p:cNvSpPr>
          <p:nvPr>
            <p:ph type="title"/>
          </p:nvPr>
        </p:nvSpPr>
        <p:spPr>
          <a:xfrm>
            <a:off x="831850" y="2587456"/>
            <a:ext cx="10928890" cy="1683088"/>
          </a:xfrm>
        </p:spPr>
        <p:txBody>
          <a:bodyPr>
            <a:normAutofit/>
          </a:bodyPr>
          <a:lstStyle/>
          <a:p>
            <a:r>
              <a:rPr lang="fr-FR" sz="5400" dirty="0"/>
              <a:t>Cadre juridique des fonds de dotation</a:t>
            </a:r>
          </a:p>
        </p:txBody>
      </p:sp>
    </p:spTree>
    <p:extLst>
      <p:ext uri="{BB962C8B-B14F-4D97-AF65-F5344CB8AC3E}">
        <p14:creationId xmlns:p14="http://schemas.microsoft.com/office/powerpoint/2010/main" val="183718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20294" y="214188"/>
            <a:ext cx="7428230" cy="635000"/>
          </a:xfrm>
          <a:prstGeom prst="rect">
            <a:avLst/>
          </a:prstGeom>
        </p:spPr>
        <p:txBody>
          <a:bodyPr vert="horz" wrap="square" lIns="0" tIns="12065" rIns="0" bIns="0" rtlCol="0">
            <a:spAutoFit/>
          </a:bodyPr>
          <a:lstStyle/>
          <a:p>
            <a:pPr marL="12700">
              <a:lnSpc>
                <a:spcPct val="100000"/>
              </a:lnSpc>
              <a:spcBef>
                <a:spcPts val="95"/>
              </a:spcBef>
            </a:pPr>
            <a:r>
              <a:rPr lang="fr-FR" sz="4000" spc="-10" dirty="0"/>
              <a:t>L’essentiel juridique </a:t>
            </a:r>
            <a:r>
              <a:rPr lang="fr-FR" sz="4000" spc="-5" dirty="0"/>
              <a:t>:</a:t>
            </a:r>
            <a:endParaRPr lang="fr-FR" sz="4000" dirty="0"/>
          </a:p>
        </p:txBody>
      </p:sp>
      <p:sp>
        <p:nvSpPr>
          <p:cNvPr id="11" name="Espace réservé du contenu 10">
            <a:extLst>
              <a:ext uri="{FF2B5EF4-FFF2-40B4-BE49-F238E27FC236}">
                <a16:creationId xmlns:a16="http://schemas.microsoft.com/office/drawing/2014/main" id="{36026A03-F72B-6A5D-23F4-4C21A7409ABB}"/>
              </a:ext>
            </a:extLst>
          </p:cNvPr>
          <p:cNvSpPr>
            <a:spLocks noGrp="1"/>
          </p:cNvSpPr>
          <p:nvPr>
            <p:ph idx="1"/>
          </p:nvPr>
        </p:nvSpPr>
        <p:spPr>
          <a:xfrm>
            <a:off x="846617" y="1189659"/>
            <a:ext cx="9979741" cy="4938098"/>
          </a:xfrm>
        </p:spPr>
        <p:txBody>
          <a:bodyPr>
            <a:normAutofit fontScale="92500" lnSpcReduction="20000"/>
          </a:bodyPr>
          <a:lstStyle/>
          <a:p>
            <a:r>
              <a:rPr lang="fr-FR" dirty="0"/>
              <a:t>Personne morale de droit privé</a:t>
            </a:r>
          </a:p>
          <a:p>
            <a:r>
              <a:rPr lang="fr-FR" dirty="0"/>
              <a:t>Objet social à but non lucratif déterminant la gestion désintéressée </a:t>
            </a:r>
          </a:p>
          <a:p>
            <a:r>
              <a:rPr lang="fr-FR" dirty="0"/>
              <a:t>Objet d’intérêt général suffisamment marqué et précis : </a:t>
            </a:r>
          </a:p>
          <a:p>
            <a:pPr lvl="1"/>
            <a:r>
              <a:rPr lang="fr-FR" dirty="0"/>
              <a:t>tant pour les donateurs </a:t>
            </a:r>
          </a:p>
          <a:p>
            <a:pPr lvl="1"/>
            <a:r>
              <a:rPr lang="fr-FR" dirty="0"/>
              <a:t>que pour les bénéficiaires </a:t>
            </a:r>
          </a:p>
          <a:p>
            <a:r>
              <a:rPr lang="fr-FR" dirty="0"/>
              <a:t>Dispose de la grande capacité juridique, il peut recevoir et gérer : </a:t>
            </a:r>
          </a:p>
          <a:p>
            <a:pPr lvl="1"/>
            <a:r>
              <a:rPr lang="fr-FR" dirty="0"/>
              <a:t>des dons (mobiliers ou immobiliers)</a:t>
            </a:r>
          </a:p>
          <a:p>
            <a:pPr lvl="1"/>
            <a:r>
              <a:rPr lang="fr-FR" dirty="0"/>
              <a:t>des donations et legs </a:t>
            </a:r>
          </a:p>
          <a:p>
            <a:pPr lvl="1"/>
            <a:r>
              <a:rPr lang="fr-FR" dirty="0"/>
              <a:t>des donations temporaires d’usufruit </a:t>
            </a:r>
          </a:p>
          <a:p>
            <a:r>
              <a:rPr lang="fr-FR" dirty="0"/>
              <a:t>Différents types de fonds de dotation : </a:t>
            </a:r>
          </a:p>
          <a:p>
            <a:pPr lvl="1"/>
            <a:r>
              <a:rPr lang="fr-FR" dirty="0"/>
              <a:t>opérationnel </a:t>
            </a:r>
          </a:p>
          <a:p>
            <a:pPr lvl="1"/>
            <a:r>
              <a:rPr lang="fr-FR" dirty="0"/>
              <a:t>redistributeur </a:t>
            </a:r>
          </a:p>
          <a:p>
            <a:pPr lvl="1"/>
            <a:r>
              <a:rPr lang="fr-FR" dirty="0"/>
              <a:t>mixte </a:t>
            </a:r>
          </a:p>
          <a:p>
            <a:endParaRPr lang="fr-FR" dirty="0"/>
          </a:p>
        </p:txBody>
      </p:sp>
      <p:pic>
        <p:nvPicPr>
          <p:cNvPr id="2" name="Picture 2">
            <a:extLst>
              <a:ext uri="{FF2B5EF4-FFF2-40B4-BE49-F238E27FC236}">
                <a16:creationId xmlns:a16="http://schemas.microsoft.com/office/drawing/2014/main" id="{712539DD-3FCA-3BBF-C03E-69C9DFCA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400" y="5419130"/>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3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59623" y="283670"/>
            <a:ext cx="7428230" cy="1243289"/>
          </a:xfrm>
          <a:prstGeom prst="rect">
            <a:avLst/>
          </a:prstGeom>
        </p:spPr>
        <p:txBody>
          <a:bodyPr vert="horz" wrap="square" lIns="0" tIns="12065" rIns="0" bIns="0" rtlCol="0">
            <a:spAutoFit/>
          </a:bodyPr>
          <a:lstStyle/>
          <a:p>
            <a:pPr marL="12700">
              <a:lnSpc>
                <a:spcPct val="100000"/>
              </a:lnSpc>
              <a:spcBef>
                <a:spcPts val="95"/>
              </a:spcBef>
            </a:pPr>
            <a:r>
              <a:rPr lang="fr-FR" sz="4000" spc="-10" dirty="0"/>
              <a:t>L’essentiel juridique </a:t>
            </a:r>
            <a:r>
              <a:rPr lang="fr-FR" sz="4000" spc="-5" dirty="0"/>
              <a:t>:</a:t>
            </a:r>
            <a:br>
              <a:rPr lang="fr-FR" sz="4000" spc="-5" dirty="0"/>
            </a:br>
            <a:r>
              <a:rPr lang="fr-FR" sz="4000" spc="0" dirty="0">
                <a:solidFill>
                  <a:srgbClr val="014685"/>
                </a:solidFill>
                <a:latin typeface="Calibri" panose="02020603050405020304" pitchFamily="2"/>
              </a:rPr>
              <a:t>Constitution</a:t>
            </a:r>
            <a:endParaRPr lang="fr-FR" sz="4000" dirty="0"/>
          </a:p>
        </p:txBody>
      </p:sp>
      <p:sp>
        <p:nvSpPr>
          <p:cNvPr id="3" name="Espace réservé du contenu 2">
            <a:extLst>
              <a:ext uri="{FF2B5EF4-FFF2-40B4-BE49-F238E27FC236}">
                <a16:creationId xmlns:a16="http://schemas.microsoft.com/office/drawing/2014/main" id="{60EC2EC1-74E9-BDA3-7AF6-6F71AC326C25}"/>
              </a:ext>
            </a:extLst>
          </p:cNvPr>
          <p:cNvSpPr>
            <a:spLocks noGrp="1"/>
          </p:cNvSpPr>
          <p:nvPr>
            <p:ph idx="1"/>
          </p:nvPr>
        </p:nvSpPr>
        <p:spPr/>
        <p:txBody>
          <a:bodyPr>
            <a:normAutofit fontScale="70000" lnSpcReduction="20000"/>
          </a:bodyPr>
          <a:lstStyle/>
          <a:p>
            <a:pPr marR="0" algn="l">
              <a:lnSpc>
                <a:spcPts val="2000"/>
              </a:lnSpc>
              <a:spcAft>
                <a:spcPts val="0"/>
              </a:spcAft>
              <a:buFont typeface="Wingdings" panose="05000000000000000000" pitchFamily="2" charset="2"/>
              <a:buChar char="§"/>
            </a:pPr>
            <a:r>
              <a:rPr lang="fr-FR" sz="3200" spc="-5" dirty="0">
                <a:solidFill>
                  <a:srgbClr val="28425C"/>
                </a:solidFill>
                <a:latin typeface="Calibri" panose="02020603050405020304" pitchFamily="2"/>
              </a:rPr>
              <a:t>Fondateurs</a:t>
            </a:r>
          </a:p>
          <a:p>
            <a:pPr marL="811213" lvl="1" indent="-354013">
              <a:lnSpc>
                <a:spcPct val="150000"/>
              </a:lnSpc>
            </a:pPr>
            <a:r>
              <a:rPr lang="fr-FR" spc="-5" dirty="0">
                <a:solidFill>
                  <a:srgbClr val="28425C"/>
                </a:solidFill>
                <a:latin typeface="Calibri" panose="02020603050405020304" pitchFamily="2"/>
              </a:rPr>
              <a:t>1 ou plusieurs personnes physiques ou morales (associations, entreprises)</a:t>
            </a:r>
          </a:p>
          <a:p>
            <a:pPr marL="811213" lvl="1" indent="-354013">
              <a:lnSpc>
                <a:spcPct val="150000"/>
              </a:lnSpc>
            </a:pPr>
            <a:r>
              <a:rPr lang="fr-FR" spc="-5" dirty="0">
                <a:solidFill>
                  <a:srgbClr val="28425C"/>
                </a:solidFill>
                <a:latin typeface="Calibri" panose="02020603050405020304" pitchFamily="2"/>
              </a:rPr>
              <a:t>De droit privé ou de droit public (collectivité territoriale par ex)</a:t>
            </a:r>
          </a:p>
          <a:p>
            <a:pPr marL="811213" lvl="1" indent="-354013">
              <a:lnSpc>
                <a:spcPct val="150000"/>
              </a:lnSpc>
            </a:pPr>
            <a:r>
              <a:rPr lang="fr-FR" spc="-5" dirty="0">
                <a:solidFill>
                  <a:srgbClr val="28425C"/>
                </a:solidFill>
                <a:latin typeface="Calibri" panose="02020603050405020304" pitchFamily="2"/>
              </a:rPr>
              <a:t>Constitution post mortem possible</a:t>
            </a:r>
            <a:br>
              <a:rPr lang="fr-FR" spc="-5" dirty="0">
                <a:solidFill>
                  <a:srgbClr val="28425C"/>
                </a:solidFill>
                <a:latin typeface="Calibri" panose="02020603050405020304" pitchFamily="2"/>
              </a:rPr>
            </a:br>
            <a:endParaRPr lang="fr-FR" spc="-5" dirty="0">
              <a:solidFill>
                <a:srgbClr val="28425C"/>
              </a:solidFill>
              <a:latin typeface="Calibri" panose="02020603050405020304" pitchFamily="2"/>
            </a:endParaRPr>
          </a:p>
          <a:p>
            <a:pPr algn="just">
              <a:lnSpc>
                <a:spcPts val="2000"/>
              </a:lnSpc>
            </a:pPr>
            <a:r>
              <a:rPr lang="fr-FR" sz="3200" spc="-5" dirty="0">
                <a:latin typeface="Calibri" panose="02020603050405020304" pitchFamily="2"/>
              </a:rPr>
              <a:t>Formalités </a:t>
            </a:r>
            <a:r>
              <a:rPr lang="fr-FR" sz="3200" spc="-5" dirty="0">
                <a:solidFill>
                  <a:srgbClr val="28425C"/>
                </a:solidFill>
                <a:latin typeface="Calibri" panose="02020603050405020304" pitchFamily="2"/>
              </a:rPr>
              <a:t>: </a:t>
            </a:r>
            <a:r>
              <a:rPr lang="fr-FR" sz="2800" spc="-5" dirty="0">
                <a:solidFill>
                  <a:srgbClr val="28425C"/>
                </a:solidFill>
                <a:latin typeface="Calibri" panose="02020603050405020304" pitchFamily="2"/>
              </a:rPr>
              <a:t>Déclaration à la préfecture</a:t>
            </a:r>
          </a:p>
          <a:p>
            <a:pPr marL="0" marR="0" indent="0" algn="l">
              <a:lnSpc>
                <a:spcPct val="150000"/>
              </a:lnSpc>
              <a:spcAft>
                <a:spcPts val="0"/>
              </a:spcAft>
              <a:buNone/>
            </a:pPr>
            <a:r>
              <a:rPr lang="fr-FR" sz="2800" spc="-5" dirty="0">
                <a:solidFill>
                  <a:srgbClr val="28425C"/>
                </a:solidFill>
                <a:latin typeface="Calibri" panose="02020603050405020304" pitchFamily="2"/>
              </a:rPr>
              <a:t>Le dossier comporte les informations classiques (dénomination, durée, objet…)</a:t>
            </a:r>
          </a:p>
          <a:p>
            <a:pPr marL="0" marR="0" indent="0" algn="l">
              <a:lnSpc>
                <a:spcPct val="150000"/>
              </a:lnSpc>
              <a:spcAft>
                <a:spcPts val="0"/>
              </a:spcAft>
              <a:buNone/>
            </a:pPr>
            <a:r>
              <a:rPr lang="fr-FR" sz="2800" spc="-5" dirty="0">
                <a:solidFill>
                  <a:srgbClr val="28425C"/>
                </a:solidFill>
                <a:latin typeface="Calibri" panose="02020603050405020304" pitchFamily="2"/>
              </a:rPr>
              <a:t>Depuis décret mai 2022, le dossier comprend aussi</a:t>
            </a:r>
          </a:p>
          <a:p>
            <a:pPr marL="811213" lvl="1" indent="-354013">
              <a:lnSpc>
                <a:spcPct val="150000"/>
              </a:lnSpc>
            </a:pPr>
            <a:r>
              <a:rPr lang="fr-FR" spc="-5" dirty="0">
                <a:solidFill>
                  <a:srgbClr val="28425C"/>
                </a:solidFill>
                <a:latin typeface="Calibri" panose="02020603050405020304" pitchFamily="2"/>
              </a:rPr>
              <a:t>Informations sur les fondateurs (nom, date et lieu naissance, profession, domicile et nationalité)</a:t>
            </a:r>
          </a:p>
          <a:p>
            <a:pPr marL="811213" lvl="1" indent="-354013">
              <a:lnSpc>
                <a:spcPct val="150000"/>
              </a:lnSpc>
            </a:pPr>
            <a:r>
              <a:rPr lang="fr-FR" spc="-5" dirty="0">
                <a:solidFill>
                  <a:srgbClr val="28425C"/>
                </a:solidFill>
                <a:latin typeface="Calibri" panose="02020603050405020304" pitchFamily="2"/>
              </a:rPr>
              <a:t>Liste et coordonnées des établissements bancaires</a:t>
            </a:r>
          </a:p>
          <a:p>
            <a:endParaRPr lang="fr-FR" dirty="0"/>
          </a:p>
        </p:txBody>
      </p:sp>
      <p:pic>
        <p:nvPicPr>
          <p:cNvPr id="2" name="Picture 2">
            <a:extLst>
              <a:ext uri="{FF2B5EF4-FFF2-40B4-BE49-F238E27FC236}">
                <a16:creationId xmlns:a16="http://schemas.microsoft.com/office/drawing/2014/main" id="{28DD7EBD-C31E-12EE-51CE-FA61CDD48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821" y="5502797"/>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3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236858785"/>
              </p:ext>
            </p:extLst>
          </p:nvPr>
        </p:nvGraphicFramePr>
        <p:xfrm>
          <a:off x="530225" y="504901"/>
          <a:ext cx="7893339" cy="830572"/>
        </p:xfrm>
        <a:graphic>
          <a:graphicData uri="http://schemas.openxmlformats.org/drawingml/2006/table">
            <a:tbl>
              <a:tblPr/>
              <a:tblGrid>
                <a:gridCol w="6189169">
                  <a:extLst>
                    <a:ext uri="{9D8B030D-6E8A-4147-A177-3AD203B41FA5}">
                      <a16:colId xmlns:a16="http://schemas.microsoft.com/office/drawing/2014/main" val="20000"/>
                    </a:ext>
                  </a:extLst>
                </a:gridCol>
                <a:gridCol w="1704170">
                  <a:extLst>
                    <a:ext uri="{9D8B030D-6E8A-4147-A177-3AD203B41FA5}">
                      <a16:colId xmlns:a16="http://schemas.microsoft.com/office/drawing/2014/main" val="20001"/>
                    </a:ext>
                  </a:extLst>
                </a:gridCol>
              </a:tblGrid>
              <a:tr h="830572">
                <a:tc>
                  <a:txBody>
                    <a:bodyPr/>
                    <a:lstStyle/>
                    <a:p>
                      <a:pPr marL="45720" marR="0" indent="0" algn="l">
                        <a:lnSpc>
                          <a:spcPts val="3000"/>
                        </a:lnSpc>
                        <a:spcBef>
                          <a:spcPts val="0"/>
                        </a:spcBef>
                        <a:spcAft>
                          <a:spcPts val="0"/>
                        </a:spcAft>
                      </a:pPr>
                      <a:r>
                        <a:rPr kumimoji="0" lang="fr-FR" sz="4000" b="0" i="0" u="none" strike="noStrike" kern="1200" cap="none" spc="-10" normalizeH="0" baseline="0" noProof="0" dirty="0">
                          <a:ln>
                            <a:noFill/>
                          </a:ln>
                          <a:solidFill>
                            <a:srgbClr val="EB671B"/>
                          </a:solidFill>
                          <a:effectLst/>
                          <a:uLnTx/>
                          <a:uFillTx/>
                          <a:latin typeface="Alt Gothic ATF Blk" panose="020B0A03040502040204" pitchFamily="34" charset="0"/>
                          <a:ea typeface="+mj-ea"/>
                          <a:cs typeface="+mj-cs"/>
                        </a:rPr>
                        <a:t>L’essentiel juridique </a:t>
                      </a:r>
                      <a:r>
                        <a:rPr kumimoji="0" lang="fr-FR" sz="4000" b="0" i="0" u="none" strike="noStrike" kern="1200" cap="none" spc="-5" normalizeH="0" baseline="0" noProof="0" dirty="0">
                          <a:ln>
                            <a:noFill/>
                          </a:ln>
                          <a:solidFill>
                            <a:srgbClr val="EB671B"/>
                          </a:solidFill>
                          <a:effectLst/>
                          <a:uLnTx/>
                          <a:uFillTx/>
                          <a:latin typeface="Alt Gothic ATF Blk" panose="020B0A03040502040204" pitchFamily="34" charset="0"/>
                          <a:ea typeface="+mj-ea"/>
                          <a:cs typeface="+mj-cs"/>
                        </a:rPr>
                        <a:t>:</a:t>
                      </a:r>
                      <a:br>
                        <a:rPr kumimoji="0" lang="fr-FR" sz="4000" b="0" i="0" u="none" strike="noStrike" kern="1200" cap="none" spc="-5" normalizeH="0" baseline="0" noProof="0" dirty="0">
                          <a:ln>
                            <a:noFill/>
                          </a:ln>
                          <a:solidFill>
                            <a:srgbClr val="EB671B"/>
                          </a:solidFill>
                          <a:effectLst/>
                          <a:uLnTx/>
                          <a:uFillTx/>
                          <a:latin typeface="Alt Gothic ATF Blk" panose="020B0A03040502040204" pitchFamily="34" charset="0"/>
                          <a:ea typeface="+mj-ea"/>
                          <a:cs typeface="+mj-cs"/>
                        </a:rPr>
                      </a:br>
                      <a:r>
                        <a:rPr lang="fr-FR" sz="2800" spc="0" dirty="0">
                          <a:solidFill>
                            <a:srgbClr val="014685"/>
                          </a:solidFill>
                          <a:latin typeface="Calibri" panose="02020603050405020304" pitchFamily="2"/>
                        </a:rPr>
                        <a:t>La dotation</a:t>
                      </a:r>
                      <a:endParaRPr lang="fr-FR" sz="3150" spc="0" dirty="0">
                        <a:solidFill>
                          <a:srgbClr val="014685"/>
                        </a:solidFill>
                        <a:latin typeface="Calibri" panose="02020603050405020304" pitchFamily="2"/>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Espace réservé du texte 8"/>
          <p:cNvSpPr>
            <a:spLocks noGrp="1"/>
          </p:cNvSpPr>
          <p:nvPr>
            <p:ph type="body" idx="10"/>
          </p:nvPr>
        </p:nvSpPr>
        <p:spPr>
          <a:xfrm>
            <a:off x="530225" y="1549190"/>
            <a:ext cx="11333826" cy="4388623"/>
          </a:xfrm>
          <a:prstGeom prst="rect">
            <a:avLst/>
          </a:prstGeom>
          <a:noFill/>
          <a:ln w="0" cmpd="sng">
            <a:noFill/>
            <a:prstDash val="solid"/>
          </a:ln>
        </p:spPr>
        <p:txBody>
          <a:bodyPr vert="horz" lIns="0" tIns="92075" rIns="0" bIns="0" anchor="t"/>
          <a:lstStyle/>
          <a:p>
            <a:pPr marL="0" marR="0" indent="0" algn="just">
              <a:lnSpc>
                <a:spcPts val="2000"/>
              </a:lnSpc>
              <a:spcAft>
                <a:spcPts val="0"/>
              </a:spcAft>
              <a:buNone/>
            </a:pPr>
            <a:r>
              <a:rPr lang="fr-FR" sz="2400" spc="-5" dirty="0">
                <a:solidFill>
                  <a:srgbClr val="28425C"/>
                </a:solidFill>
                <a:latin typeface="Calibri" panose="02020603050405020304" pitchFamily="2"/>
              </a:rPr>
              <a:t>Dotation initiale minimale de 15.000 euros </a:t>
            </a:r>
          </a:p>
          <a:p>
            <a:pPr marL="594360" lvl="1" indent="182880" algn="just">
              <a:lnSpc>
                <a:spcPts val="2000"/>
              </a:lnSpc>
              <a:spcBef>
                <a:spcPts val="630"/>
              </a:spcBef>
              <a:buFont typeface="Courier New"/>
              <a:buChar char="o"/>
            </a:pPr>
            <a:r>
              <a:rPr lang="fr-FR" sz="1600" spc="-20" dirty="0">
                <a:solidFill>
                  <a:srgbClr val="28425C"/>
                </a:solidFill>
                <a:latin typeface="Calibri" panose="02020603050405020304" pitchFamily="2"/>
              </a:rPr>
              <a:t>versée en numéraire </a:t>
            </a:r>
          </a:p>
          <a:p>
            <a:pPr marL="594360" lvl="1" indent="182880" algn="just">
              <a:lnSpc>
                <a:spcPts val="2000"/>
              </a:lnSpc>
              <a:spcBef>
                <a:spcPts val="650"/>
              </a:spcBef>
              <a:buFont typeface="Courier New"/>
              <a:buChar char="o"/>
            </a:pPr>
            <a:r>
              <a:rPr lang="fr-FR" sz="1600" spc="-15" dirty="0">
                <a:solidFill>
                  <a:srgbClr val="28425C"/>
                </a:solidFill>
                <a:latin typeface="Calibri" panose="02020603050405020304" pitchFamily="2"/>
              </a:rPr>
              <a:t>par un ou des fondateurs </a:t>
            </a:r>
          </a:p>
          <a:p>
            <a:pPr marL="594360" lvl="1" indent="182880" algn="just">
              <a:lnSpc>
                <a:spcPts val="2000"/>
              </a:lnSpc>
              <a:spcBef>
                <a:spcPts val="655"/>
              </a:spcBef>
              <a:buFont typeface="Courier New"/>
              <a:buChar char="o"/>
            </a:pPr>
            <a:r>
              <a:rPr lang="fr-FR" sz="1600" spc="-10" dirty="0">
                <a:solidFill>
                  <a:srgbClr val="28425C"/>
                </a:solidFill>
                <a:latin typeface="Calibri" panose="02020603050405020304" pitchFamily="2"/>
              </a:rPr>
              <a:t>versée avant la fin du premier exercice social </a:t>
            </a:r>
          </a:p>
          <a:p>
            <a:pPr marL="0" marR="0" indent="0" algn="just">
              <a:lnSpc>
                <a:spcPts val="2000"/>
              </a:lnSpc>
              <a:spcBef>
                <a:spcPts val="630"/>
              </a:spcBef>
              <a:spcAft>
                <a:spcPts val="0"/>
              </a:spcAft>
            </a:pPr>
            <a:endParaRPr lang="fr-FR" sz="2000" spc="-5" dirty="0">
              <a:solidFill>
                <a:srgbClr val="28425C"/>
              </a:solidFill>
              <a:latin typeface="Calibri" panose="02020603050405020304" pitchFamily="2"/>
            </a:endParaRPr>
          </a:p>
          <a:p>
            <a:pPr marL="0" marR="0" indent="0" algn="just">
              <a:lnSpc>
                <a:spcPts val="2000"/>
              </a:lnSpc>
              <a:spcBef>
                <a:spcPts val="630"/>
              </a:spcBef>
              <a:spcAft>
                <a:spcPts val="0"/>
              </a:spcAft>
              <a:buNone/>
            </a:pPr>
            <a:r>
              <a:rPr lang="fr-FR" sz="2400" spc="-5" dirty="0">
                <a:solidFill>
                  <a:srgbClr val="28425C"/>
                </a:solidFill>
                <a:latin typeface="Calibri" panose="02020603050405020304" pitchFamily="2"/>
              </a:rPr>
              <a:t>La dotation est :</a:t>
            </a:r>
          </a:p>
          <a:p>
            <a:pPr marL="342900" marR="0" indent="-342900" algn="just">
              <a:lnSpc>
                <a:spcPts val="2000"/>
              </a:lnSpc>
              <a:spcBef>
                <a:spcPts val="630"/>
              </a:spcBef>
              <a:spcAft>
                <a:spcPts val="0"/>
              </a:spcAft>
              <a:buFont typeface="Arial" panose="020B0604020202020204" pitchFamily="34" charset="0"/>
              <a:buChar char="•"/>
            </a:pPr>
            <a:r>
              <a:rPr lang="fr-FR" sz="2000" spc="-5" dirty="0">
                <a:solidFill>
                  <a:srgbClr val="28425C"/>
                </a:solidFill>
                <a:latin typeface="Calibri" panose="02020603050405020304" pitchFamily="2"/>
              </a:rPr>
              <a:t>par nature non consomptible (utilisation uniquement de la capitalisation des actifs de la dotation)</a:t>
            </a:r>
          </a:p>
          <a:p>
            <a:pPr marL="800100" lvl="1" indent="-342900" algn="just">
              <a:lnSpc>
                <a:spcPts val="2000"/>
              </a:lnSpc>
              <a:spcBef>
                <a:spcPts val="630"/>
              </a:spcBef>
            </a:pPr>
            <a:r>
              <a:rPr lang="fr-FR" sz="1600" spc="-5" dirty="0">
                <a:solidFill>
                  <a:srgbClr val="28425C"/>
                </a:solidFill>
                <a:latin typeface="Calibri" panose="02020603050405020304" pitchFamily="2"/>
              </a:rPr>
              <a:t>Les statuts peuvent prévoir une dotation consomptible (utilisation également du prix de cession des actifs de la dotation)</a:t>
            </a:r>
          </a:p>
          <a:p>
            <a:pPr marL="137160" marR="0" algn="just">
              <a:lnSpc>
                <a:spcPct val="150000"/>
              </a:lnSpc>
              <a:spcBef>
                <a:spcPts val="650"/>
              </a:spcBef>
              <a:spcAft>
                <a:spcPts val="0"/>
              </a:spcAft>
            </a:pPr>
            <a:r>
              <a:rPr lang="fr-FR" sz="2000" spc="-5" dirty="0">
                <a:solidFill>
                  <a:srgbClr val="28425C"/>
                </a:solidFill>
                <a:latin typeface="Calibri" panose="02020603050405020304" pitchFamily="2"/>
              </a:rPr>
              <a:t>c’est l’un ou l’autre (une dotation ne peut pas être partiellement consomptible). </a:t>
            </a:r>
          </a:p>
          <a:p>
            <a:pPr marL="137160" marR="0" algn="just">
              <a:lnSpc>
                <a:spcPct val="150000"/>
              </a:lnSpc>
              <a:spcBef>
                <a:spcPts val="650"/>
              </a:spcBef>
              <a:spcAft>
                <a:spcPts val="0"/>
              </a:spcAft>
            </a:pPr>
            <a:r>
              <a:rPr lang="fr-FR" sz="2000" spc="0" dirty="0">
                <a:solidFill>
                  <a:srgbClr val="28425C"/>
                </a:solidFill>
                <a:latin typeface="Calibri" panose="02020603050405020304" pitchFamily="2"/>
              </a:rPr>
              <a:t>Une disposition statutaire sur le caractère partiellement consomptible de la dotation</a:t>
            </a:r>
            <a:r>
              <a:rPr lang="fr-FR" sz="2000" dirty="0">
                <a:solidFill>
                  <a:srgbClr val="28425C"/>
                </a:solidFill>
                <a:latin typeface="Calibri" panose="02020603050405020304" pitchFamily="2"/>
              </a:rPr>
              <a:t> </a:t>
            </a:r>
            <a:r>
              <a:rPr lang="fr-FR" sz="2000" spc="-10" dirty="0">
                <a:solidFill>
                  <a:srgbClr val="28425C"/>
                </a:solidFill>
                <a:latin typeface="Calibri" panose="02020603050405020304" pitchFamily="2"/>
              </a:rPr>
              <a:t>n’est opposable ni aux tiers, ni à l’administration. </a:t>
            </a:r>
          </a:p>
        </p:txBody>
      </p:sp>
      <p:sp>
        <p:nvSpPr>
          <p:cNvPr id="16" name="Espace réservé du texte 15"/>
          <p:cNvSpPr>
            <a:spLocks noGrp="1"/>
          </p:cNvSpPr>
          <p:nvPr>
            <p:ph type="body" idx="10"/>
          </p:nvPr>
        </p:nvSpPr>
        <p:spPr>
          <a:xfrm>
            <a:off x="11139805" y="6444615"/>
            <a:ext cx="16573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endParaRPr lang="en-US" sz="1200" spc="0" dirty="0">
              <a:solidFill>
                <a:srgbClr val="888888"/>
              </a:solidFill>
              <a:latin typeface="Calibri" panose="02020603050405020304" pitchFamily="2"/>
            </a:endParaRPr>
          </a:p>
        </p:txBody>
      </p:sp>
      <p:pic>
        <p:nvPicPr>
          <p:cNvPr id="2" name="Picture 2">
            <a:extLst>
              <a:ext uri="{FF2B5EF4-FFF2-40B4-BE49-F238E27FC236}">
                <a16:creationId xmlns:a16="http://schemas.microsoft.com/office/drawing/2014/main" id="{6EA62F41-1F7B-8A3C-617A-751FF8C24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5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DB34C-C4F1-CC13-FCD6-6CED3975F95C}"/>
              </a:ext>
            </a:extLst>
          </p:cNvPr>
          <p:cNvSpPr>
            <a:spLocks noGrp="1"/>
          </p:cNvSpPr>
          <p:nvPr>
            <p:ph type="title"/>
          </p:nvPr>
        </p:nvSpPr>
        <p:spPr/>
        <p:txBody>
          <a:bodyPr/>
          <a:lstStyle/>
          <a:p>
            <a:r>
              <a:rPr lang="fr-FR" dirty="0"/>
              <a:t>Intervenants</a:t>
            </a:r>
          </a:p>
        </p:txBody>
      </p:sp>
      <p:sp>
        <p:nvSpPr>
          <p:cNvPr id="5" name="ZoneTexte 4">
            <a:extLst>
              <a:ext uri="{FF2B5EF4-FFF2-40B4-BE49-F238E27FC236}">
                <a16:creationId xmlns:a16="http://schemas.microsoft.com/office/drawing/2014/main" id="{9F27EED2-BA06-44C8-1446-5ED6CA05E422}"/>
              </a:ext>
            </a:extLst>
          </p:cNvPr>
          <p:cNvSpPr txBox="1"/>
          <p:nvPr/>
        </p:nvSpPr>
        <p:spPr>
          <a:xfrm>
            <a:off x="613458" y="1585234"/>
            <a:ext cx="10740342" cy="4524315"/>
          </a:xfrm>
          <a:prstGeom prst="rect">
            <a:avLst/>
          </a:prstGeom>
          <a:noFill/>
        </p:spPr>
        <p:txBody>
          <a:bodyPr wrap="square">
            <a:spAutoFit/>
          </a:bodyPr>
          <a:lstStyle/>
          <a:p>
            <a:pPr marL="285750" indent="-285750">
              <a:buFont typeface="Arial" panose="020B0604020202020204" pitchFamily="34" charset="0"/>
              <a:buChar char="•"/>
            </a:pPr>
            <a:r>
              <a:rPr lang="fr-FR" sz="2400" dirty="0">
                <a:solidFill>
                  <a:schemeClr val="bg1"/>
                </a:solidFill>
              </a:rPr>
              <a:t>Vanessa LEFEVRE, Elue à l’Ordre des Experts comptables Nouvelle Aquitaine, correspondante Vienne</a:t>
            </a:r>
            <a:r>
              <a:rPr lang="fr-FR" sz="2400" dirty="0"/>
              <a:t/>
            </a:r>
            <a:br>
              <a:rPr lang="fr-FR" sz="2400" dirty="0"/>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Catherine TERRADE, Expert comptable Commissaire aux comptes  - Vice-présidente de la Compagnie Régionale des Commissaires aux Comptes Grande Aquitaine,</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Emmanuel VIDAL, Expert-Comptable, Président de la commission ESS du Conseil Régional de l’Ordre des Experts-Comptables Nouvelle-Aquitaine, Président de la Commission Mécénat du Conseil National des Experts-Comptables</a:t>
            </a:r>
            <a:br>
              <a:rPr lang="fr-FR" sz="2400" dirty="0">
                <a:solidFill>
                  <a:schemeClr val="bg1"/>
                </a:solidFill>
              </a:rPr>
            </a:br>
            <a:endParaRPr lang="fr-FR" sz="2400" dirty="0">
              <a:solidFill>
                <a:schemeClr val="bg1"/>
              </a:solidFill>
            </a:endParaRPr>
          </a:p>
          <a:p>
            <a:endParaRPr lang="fr-FR" sz="2400" dirty="0">
              <a:solidFill>
                <a:schemeClr val="bg1"/>
              </a:solidFill>
            </a:endParaRPr>
          </a:p>
        </p:txBody>
      </p:sp>
    </p:spTree>
    <p:extLst>
      <p:ext uri="{BB962C8B-B14F-4D97-AF65-F5344CB8AC3E}">
        <p14:creationId xmlns:p14="http://schemas.microsoft.com/office/powerpoint/2010/main" val="51445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707923" y="380365"/>
          <a:ext cx="7734113" cy="762000"/>
        </p:xfrm>
        <a:graphic>
          <a:graphicData uri="http://schemas.openxmlformats.org/drawingml/2006/table">
            <a:tbl>
              <a:tblPr/>
              <a:tblGrid>
                <a:gridCol w="6025955">
                  <a:extLst>
                    <a:ext uri="{9D8B030D-6E8A-4147-A177-3AD203B41FA5}">
                      <a16:colId xmlns:a16="http://schemas.microsoft.com/office/drawing/2014/main" val="20000"/>
                    </a:ext>
                  </a:extLst>
                </a:gridCol>
                <a:gridCol w="1708158">
                  <a:extLst>
                    <a:ext uri="{9D8B030D-6E8A-4147-A177-3AD203B41FA5}">
                      <a16:colId xmlns:a16="http://schemas.microsoft.com/office/drawing/2014/main" val="20001"/>
                    </a:ext>
                  </a:extLst>
                </a:gridCol>
              </a:tblGrid>
              <a:tr h="552508">
                <a:tc>
                  <a:txBody>
                    <a:bodyPr/>
                    <a:lstStyle/>
                    <a:p>
                      <a:pPr marL="45720" marR="0" indent="0" algn="l" defTabSz="914400" rtl="0" eaLnBrk="1" latinLnBrk="0" hangingPunct="1">
                        <a:lnSpc>
                          <a:spcPts val="3000"/>
                        </a:lnSpc>
                        <a:spcBef>
                          <a:spcPts val="0"/>
                        </a:spcBef>
                        <a:spcAft>
                          <a:spcPts val="0"/>
                        </a:spcAft>
                      </a:pPr>
                      <a:r>
                        <a:rPr kumimoji="0" lang="fr-FR" sz="4000" b="0" i="0" u="none" strike="noStrike" kern="1200" cap="none" spc="-10" normalizeH="0" baseline="0" dirty="0">
                          <a:ln>
                            <a:noFill/>
                          </a:ln>
                          <a:solidFill>
                            <a:srgbClr val="EB671B"/>
                          </a:solidFill>
                          <a:effectLst/>
                          <a:uLnTx/>
                          <a:uFillTx/>
                          <a:latin typeface="Alt Gothic ATF Blk" panose="020B0A03040502040204" pitchFamily="34" charset="0"/>
                          <a:ea typeface="+mj-ea"/>
                          <a:cs typeface="+mj-cs"/>
                        </a:rPr>
                        <a:t>L’essentiel juridique :</a:t>
                      </a:r>
                    </a:p>
                    <a:p>
                      <a:pPr marL="45720" marR="0" indent="0" algn="l" defTabSz="914400" rtl="0" eaLnBrk="1" latinLnBrk="0" hangingPunct="1">
                        <a:lnSpc>
                          <a:spcPts val="3000"/>
                        </a:lnSpc>
                        <a:spcBef>
                          <a:spcPts val="0"/>
                        </a:spcBef>
                        <a:spcAft>
                          <a:spcPts val="0"/>
                        </a:spcAft>
                      </a:pPr>
                      <a:r>
                        <a:rPr kumimoji="0" lang="fr-FR" sz="2800" b="0" i="0" u="none" strike="noStrike" kern="1200" cap="none" spc="-10" normalizeH="0" baseline="0" dirty="0">
                          <a:ln>
                            <a:noFill/>
                          </a:ln>
                          <a:solidFill>
                            <a:srgbClr val="304495"/>
                          </a:solidFill>
                          <a:effectLst/>
                          <a:uLnTx/>
                          <a:uFillTx/>
                          <a:latin typeface="Alt Gothic ATF Blk" panose="020B0A03040502040204" pitchFamily="34" charset="0"/>
                          <a:ea typeface="+mj-ea"/>
                          <a:cs typeface="+mj-cs"/>
                        </a:rPr>
                        <a:t>Les ressources</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Espace réservé du texte 8"/>
          <p:cNvSpPr>
            <a:spLocks noGrp="1"/>
          </p:cNvSpPr>
          <p:nvPr>
            <p:ph type="body" idx="10"/>
          </p:nvPr>
        </p:nvSpPr>
        <p:spPr>
          <a:xfrm>
            <a:off x="707923" y="1487129"/>
            <a:ext cx="10844980" cy="4264742"/>
          </a:xfrm>
          <a:prstGeom prst="rect">
            <a:avLst/>
          </a:prstGeom>
          <a:noFill/>
          <a:ln w="0" cmpd="sng">
            <a:noFill/>
            <a:prstDash val="solid"/>
          </a:ln>
        </p:spPr>
        <p:txBody>
          <a:bodyPr vert="horz" lIns="0" tIns="92075" rIns="0" bIns="0" anchor="t">
            <a:normAutofit fontScale="92500" lnSpcReduction="20000"/>
          </a:bodyPr>
          <a:lstStyle/>
          <a:p>
            <a:pPr marL="0" marR="0" indent="0" algn="just">
              <a:lnSpc>
                <a:spcPct val="100000"/>
              </a:lnSpc>
              <a:spcAft>
                <a:spcPts val="0"/>
              </a:spcAft>
              <a:buNone/>
            </a:pPr>
            <a:r>
              <a:rPr lang="fr-FR" sz="2200" spc="0" dirty="0">
                <a:solidFill>
                  <a:srgbClr val="304495"/>
                </a:solidFill>
                <a:latin typeface="Calibri" panose="02020603050405020304" pitchFamily="2"/>
              </a:rPr>
              <a:t>Les ressources du fonds de dotation sont celles définies à l’article 140-III, 4e alinéa de la loi</a:t>
            </a:r>
            <a:r>
              <a:rPr lang="fr-FR" sz="2200" spc="-5" dirty="0">
                <a:solidFill>
                  <a:srgbClr val="304495"/>
                </a:solidFill>
                <a:latin typeface="Calibri" panose="02020603050405020304" pitchFamily="2"/>
              </a:rPr>
              <a:t>, elles sont librement utilisables par le fonds :</a:t>
            </a:r>
          </a:p>
          <a:p>
            <a:pPr marL="457200" lvl="1" indent="349250" algn="just">
              <a:lnSpc>
                <a:spcPct val="100000"/>
              </a:lnSpc>
            </a:pPr>
            <a:r>
              <a:rPr lang="fr-FR" sz="2000" spc="-5" dirty="0">
                <a:latin typeface="Calibri" panose="02020603050405020304" pitchFamily="2"/>
              </a:rPr>
              <a:t>revenus de ses dotations, </a:t>
            </a:r>
          </a:p>
          <a:p>
            <a:pPr marL="800100" lvl="1" indent="-342900" algn="just">
              <a:lnSpc>
                <a:spcPct val="100000"/>
              </a:lnSpc>
              <a:spcBef>
                <a:spcPts val="630"/>
              </a:spcBef>
            </a:pPr>
            <a:r>
              <a:rPr lang="fr-FR" sz="2000" spc="-5" dirty="0">
                <a:latin typeface="Calibri" panose="02020603050405020304" pitchFamily="2"/>
              </a:rPr>
              <a:t>produits des activités autorisés par les statuts, </a:t>
            </a:r>
          </a:p>
          <a:p>
            <a:pPr marL="800100" lvl="1" indent="-342900" algn="just">
              <a:lnSpc>
                <a:spcPct val="100000"/>
              </a:lnSpc>
              <a:spcBef>
                <a:spcPts val="630"/>
              </a:spcBef>
            </a:pPr>
            <a:r>
              <a:rPr lang="fr-FR" sz="2000" spc="-5" dirty="0">
                <a:latin typeface="Calibri" panose="02020603050405020304" pitchFamily="2"/>
              </a:rPr>
              <a:t>produits des redistributions pour services rendus</a:t>
            </a:r>
          </a:p>
          <a:p>
            <a:pPr marL="800100" lvl="1" indent="-342900" algn="just">
              <a:lnSpc>
                <a:spcPct val="100000"/>
              </a:lnSpc>
              <a:spcBef>
                <a:spcPts val="630"/>
              </a:spcBef>
            </a:pPr>
            <a:r>
              <a:rPr lang="fr-FR" sz="2000" spc="10" dirty="0">
                <a:latin typeface="Calibri" panose="02020603050405020304" pitchFamily="2"/>
              </a:rPr>
              <a:t>et, bien que la loi ne le précise pas, nécessairement, la quote-part de la dotation </a:t>
            </a:r>
            <a:r>
              <a:rPr lang="fr-FR" sz="2000" spc="0" dirty="0">
                <a:latin typeface="Calibri" panose="02020603050405020304" pitchFamily="2"/>
              </a:rPr>
              <a:t>consomptible affectée au résultat, sur décision de l’organe délibérant (en ce qui concerne les fonds à dotation consomptible). </a:t>
            </a:r>
          </a:p>
          <a:p>
            <a:pPr marL="800100" lvl="1" indent="-342900" algn="just">
              <a:lnSpc>
                <a:spcPct val="100000"/>
              </a:lnSpc>
              <a:spcBef>
                <a:spcPts val="630"/>
              </a:spcBef>
            </a:pPr>
            <a:r>
              <a:rPr lang="fr-FR" sz="2000" spc="-5" dirty="0">
                <a:latin typeface="Calibri" panose="02020603050405020304" pitchFamily="2"/>
              </a:rPr>
              <a:t>pas de possibilité de recevoir de fonds publics (sauf exception prévue par arrêté ministériel)</a:t>
            </a:r>
            <a:br>
              <a:rPr lang="fr-FR" sz="2000" spc="-5" dirty="0">
                <a:latin typeface="Calibri" panose="02020603050405020304" pitchFamily="2"/>
              </a:rPr>
            </a:br>
            <a:endParaRPr lang="fr-FR" sz="2000" spc="-5" dirty="0">
              <a:latin typeface="Calibri" panose="02020603050405020304" pitchFamily="2"/>
            </a:endParaRPr>
          </a:p>
          <a:p>
            <a:pPr marL="0" marR="0" indent="0" algn="just">
              <a:lnSpc>
                <a:spcPct val="100000"/>
              </a:lnSpc>
              <a:spcBef>
                <a:spcPts val="560"/>
              </a:spcBef>
              <a:spcAft>
                <a:spcPts val="0"/>
              </a:spcAft>
              <a:buNone/>
            </a:pPr>
            <a:r>
              <a:rPr lang="fr-FR" sz="2200" spc="-25" dirty="0">
                <a:solidFill>
                  <a:srgbClr val="304495"/>
                </a:solidFill>
                <a:latin typeface="Calibri" panose="02020603050405020304" pitchFamily="2"/>
              </a:rPr>
              <a:t>Cas particulier </a:t>
            </a:r>
          </a:p>
          <a:p>
            <a:pPr marL="594360" marR="0" indent="0" algn="just">
              <a:lnSpc>
                <a:spcPct val="100000"/>
              </a:lnSpc>
              <a:spcAft>
                <a:spcPts val="0"/>
              </a:spcAft>
              <a:buNone/>
            </a:pPr>
            <a:r>
              <a:rPr lang="fr-FR" sz="1900" spc="55" dirty="0">
                <a:latin typeface="Calibri" panose="02020603050405020304" pitchFamily="2"/>
              </a:rPr>
              <a:t>En ce qui concerne les dons issus d'une campagne nationale d'appel à la générosité du </a:t>
            </a:r>
            <a:r>
              <a:rPr lang="fr-FR" sz="1900" spc="75" dirty="0">
                <a:latin typeface="Calibri" panose="02020603050405020304" pitchFamily="2"/>
              </a:rPr>
              <a:t>public, la loi précise que ces fonds, qui sont normalement affectés aux ressources du </a:t>
            </a:r>
            <a:r>
              <a:rPr lang="fr-FR" sz="1900" spc="10" dirty="0">
                <a:latin typeface="Calibri" panose="02020603050405020304" pitchFamily="2"/>
              </a:rPr>
              <a:t>fonds, peuvent venir compléter directement la dotation. Il faut, pour cela, une décision du </a:t>
            </a:r>
            <a:r>
              <a:rPr lang="fr-FR" sz="1900" spc="0" dirty="0">
                <a:latin typeface="Calibri" panose="02020603050405020304" pitchFamily="2"/>
              </a:rPr>
              <a:t>conseil d’administration (Loi n°2008-776, art.140-III, 5e alinéa). </a:t>
            </a:r>
            <a:endParaRPr lang="fr-FR" sz="1900" spc="-5" dirty="0">
              <a:latin typeface="Calibri" panose="02020603050405020304" pitchFamily="2"/>
            </a:endParaRPr>
          </a:p>
          <a:p>
            <a:pPr marL="137160" marR="0" indent="182880" algn="just">
              <a:lnSpc>
                <a:spcPct val="100000"/>
              </a:lnSpc>
              <a:spcBef>
                <a:spcPts val="655"/>
              </a:spcBef>
              <a:spcAft>
                <a:spcPts val="4680"/>
              </a:spcAft>
              <a:buFont typeface="Courier New"/>
              <a:buChar char="o"/>
            </a:pPr>
            <a:endParaRPr lang="fr-FR" sz="1600" spc="-5" dirty="0">
              <a:solidFill>
                <a:srgbClr val="304495"/>
              </a:solidFill>
              <a:latin typeface="Calibri" panose="02020603050405020304" pitchFamily="2"/>
            </a:endParaRPr>
          </a:p>
        </p:txBody>
      </p:sp>
      <p:pic>
        <p:nvPicPr>
          <p:cNvPr id="2" name="Picture 2">
            <a:extLst>
              <a:ext uri="{FF2B5EF4-FFF2-40B4-BE49-F238E27FC236}">
                <a16:creationId xmlns:a16="http://schemas.microsoft.com/office/drawing/2014/main" id="{EC44F55B-34B4-60FF-CE8E-4AF3500AA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580" y="5652497"/>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8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707923" y="380365"/>
          <a:ext cx="7734113" cy="762000"/>
        </p:xfrm>
        <a:graphic>
          <a:graphicData uri="http://schemas.openxmlformats.org/drawingml/2006/table">
            <a:tbl>
              <a:tblPr/>
              <a:tblGrid>
                <a:gridCol w="6025955">
                  <a:extLst>
                    <a:ext uri="{9D8B030D-6E8A-4147-A177-3AD203B41FA5}">
                      <a16:colId xmlns:a16="http://schemas.microsoft.com/office/drawing/2014/main" val="20000"/>
                    </a:ext>
                  </a:extLst>
                </a:gridCol>
                <a:gridCol w="1708158">
                  <a:extLst>
                    <a:ext uri="{9D8B030D-6E8A-4147-A177-3AD203B41FA5}">
                      <a16:colId xmlns:a16="http://schemas.microsoft.com/office/drawing/2014/main" val="20001"/>
                    </a:ext>
                  </a:extLst>
                </a:gridCol>
              </a:tblGrid>
              <a:tr h="552508">
                <a:tc>
                  <a:txBody>
                    <a:bodyPr/>
                    <a:lstStyle/>
                    <a:p>
                      <a:pPr marL="45720" marR="0" indent="0" algn="l" defTabSz="914400" rtl="0" eaLnBrk="1" latinLnBrk="0" hangingPunct="1">
                        <a:lnSpc>
                          <a:spcPts val="3000"/>
                        </a:lnSpc>
                        <a:spcBef>
                          <a:spcPts val="0"/>
                        </a:spcBef>
                        <a:spcAft>
                          <a:spcPts val="0"/>
                        </a:spcAft>
                      </a:pPr>
                      <a:r>
                        <a:rPr kumimoji="0" lang="fr-FR" sz="4000" b="0" i="0" u="none" strike="noStrike" kern="1200" cap="none" spc="-10" normalizeH="0" baseline="0" dirty="0">
                          <a:ln>
                            <a:noFill/>
                          </a:ln>
                          <a:solidFill>
                            <a:srgbClr val="EB671B"/>
                          </a:solidFill>
                          <a:effectLst/>
                          <a:uLnTx/>
                          <a:uFillTx/>
                          <a:latin typeface="Alt Gothic ATF Blk" panose="020B0A03040502040204" pitchFamily="34" charset="0"/>
                          <a:ea typeface="+mj-ea"/>
                          <a:cs typeface="+mj-cs"/>
                        </a:rPr>
                        <a:t>L’essentiel juridique :</a:t>
                      </a:r>
                    </a:p>
                    <a:p>
                      <a:pPr marL="45720" marR="0" indent="0" algn="l" defTabSz="914400" rtl="0" eaLnBrk="1" latinLnBrk="0" hangingPunct="1">
                        <a:lnSpc>
                          <a:spcPts val="3000"/>
                        </a:lnSpc>
                        <a:spcBef>
                          <a:spcPts val="0"/>
                        </a:spcBef>
                        <a:spcAft>
                          <a:spcPts val="0"/>
                        </a:spcAft>
                      </a:pPr>
                      <a:r>
                        <a:rPr kumimoji="0" lang="fr-FR" sz="2800" b="0" i="0" u="none" strike="noStrike" kern="1200" cap="none" spc="-10" normalizeH="0" baseline="0" dirty="0">
                          <a:ln>
                            <a:noFill/>
                          </a:ln>
                          <a:solidFill>
                            <a:srgbClr val="304495"/>
                          </a:solidFill>
                          <a:effectLst/>
                          <a:uLnTx/>
                          <a:uFillTx/>
                          <a:latin typeface="Alt Gothic ATF Blk" panose="020B0A03040502040204" pitchFamily="34" charset="0"/>
                          <a:ea typeface="+mj-ea"/>
                          <a:cs typeface="+mj-cs"/>
                        </a:rPr>
                        <a:t>LA GOUVERNANCE</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Espace réservé du texte 8"/>
          <p:cNvSpPr>
            <a:spLocks noGrp="1"/>
          </p:cNvSpPr>
          <p:nvPr>
            <p:ph type="body" idx="10"/>
          </p:nvPr>
        </p:nvSpPr>
        <p:spPr>
          <a:xfrm>
            <a:off x="1032387" y="1988574"/>
            <a:ext cx="10913806" cy="2406445"/>
          </a:xfrm>
          <a:prstGeom prst="rect">
            <a:avLst/>
          </a:prstGeom>
          <a:noFill/>
          <a:ln w="0" cmpd="sng">
            <a:noFill/>
            <a:prstDash val="solid"/>
          </a:ln>
        </p:spPr>
        <p:txBody>
          <a:bodyPr vert="horz" lIns="0" tIns="92075" rIns="0" bIns="0" anchor="t">
            <a:normAutofit/>
          </a:bodyPr>
          <a:lstStyle/>
          <a:p>
            <a:pPr>
              <a:lnSpc>
                <a:spcPts val="2000"/>
              </a:lnSpc>
              <a:spcBef>
                <a:spcPts val="630"/>
              </a:spcBef>
            </a:pPr>
            <a:r>
              <a:rPr lang="fr-FR" sz="2000" dirty="0">
                <a:solidFill>
                  <a:srgbClr val="28425C"/>
                </a:solidFill>
                <a:latin typeface="Calibri" panose="02020603050405020304" pitchFamily="2"/>
              </a:rPr>
              <a:t>Pas de membres adhérents</a:t>
            </a:r>
          </a:p>
          <a:p>
            <a:pPr algn="just">
              <a:lnSpc>
                <a:spcPts val="2000"/>
              </a:lnSpc>
              <a:spcBef>
                <a:spcPts val="630"/>
              </a:spcBef>
            </a:pPr>
            <a:r>
              <a:rPr lang="fr-FR" sz="2000" spc="0" dirty="0">
                <a:solidFill>
                  <a:srgbClr val="28425C"/>
                </a:solidFill>
                <a:latin typeface="Calibri" panose="02020603050405020304" pitchFamily="2"/>
              </a:rPr>
              <a:t>Un ou plusieurs fondateurs (personne physique, morale ou collectivité publique) </a:t>
            </a:r>
          </a:p>
          <a:p>
            <a:pPr>
              <a:lnSpc>
                <a:spcPts val="2000"/>
              </a:lnSpc>
              <a:spcBef>
                <a:spcPts val="630"/>
              </a:spcBef>
            </a:pPr>
            <a:r>
              <a:rPr lang="fr-FR" sz="2000" spc="0" dirty="0">
                <a:solidFill>
                  <a:srgbClr val="28425C"/>
                </a:solidFill>
                <a:latin typeface="Calibri" panose="02020603050405020304" pitchFamily="2"/>
              </a:rPr>
              <a:t>Gouvernance par un conseil d’administration obligatoire (trois administrateurs minimum) </a:t>
            </a:r>
            <a:endParaRPr lang="fr-FR" sz="2000" dirty="0">
              <a:solidFill>
                <a:srgbClr val="28425C"/>
              </a:solidFill>
              <a:latin typeface="Calibri" panose="02020603050405020304" pitchFamily="2"/>
            </a:endParaRPr>
          </a:p>
          <a:p>
            <a:pPr>
              <a:lnSpc>
                <a:spcPts val="2000"/>
              </a:lnSpc>
              <a:spcBef>
                <a:spcPts val="655"/>
              </a:spcBef>
            </a:pPr>
            <a:r>
              <a:rPr lang="fr-FR" sz="2000" dirty="0">
                <a:solidFill>
                  <a:srgbClr val="28425C"/>
                </a:solidFill>
                <a:latin typeface="Calibri" panose="02020603050405020304" pitchFamily="2"/>
              </a:rPr>
              <a:t>Administrateurs non rémunérés sauf sous conditions prévues par l’administration fiscale</a:t>
            </a:r>
            <a:endParaRPr lang="fr-FR" sz="2000" spc="0" dirty="0">
              <a:solidFill>
                <a:srgbClr val="28425C"/>
              </a:solidFill>
              <a:latin typeface="Calibri" panose="02020603050405020304" pitchFamily="2"/>
            </a:endParaRPr>
          </a:p>
          <a:p>
            <a:pPr>
              <a:lnSpc>
                <a:spcPts val="2000"/>
              </a:lnSpc>
              <a:spcBef>
                <a:spcPts val="655"/>
              </a:spcBef>
            </a:pPr>
            <a:r>
              <a:rPr lang="fr-FR" sz="2000" spc="0" dirty="0">
                <a:solidFill>
                  <a:srgbClr val="28425C"/>
                </a:solidFill>
                <a:latin typeface="Calibri" panose="02020603050405020304" pitchFamily="2"/>
              </a:rPr>
              <a:t>Statuts librement rédigés (déclarés et contrôlés en préfecture) </a:t>
            </a:r>
            <a:endParaRPr lang="fr-FR" sz="2000" dirty="0">
              <a:solidFill>
                <a:srgbClr val="28425C"/>
              </a:solidFill>
              <a:latin typeface="Calibri" panose="02020603050405020304" pitchFamily="2"/>
            </a:endParaRPr>
          </a:p>
          <a:p>
            <a:pPr>
              <a:lnSpc>
                <a:spcPts val="2000"/>
              </a:lnSpc>
              <a:spcBef>
                <a:spcPts val="655"/>
              </a:spcBef>
            </a:pPr>
            <a:r>
              <a:rPr lang="fr-FR" sz="2000" spc="0" dirty="0">
                <a:solidFill>
                  <a:srgbClr val="28425C"/>
                </a:solidFill>
                <a:latin typeface="Calibri" panose="02020603050405020304" pitchFamily="2"/>
              </a:rPr>
              <a:t>Si une association est à l’origine du fonds, elle peut y dupliquer sa gouvernance</a:t>
            </a:r>
          </a:p>
        </p:txBody>
      </p:sp>
      <p:pic>
        <p:nvPicPr>
          <p:cNvPr id="2" name="Picture 2">
            <a:extLst>
              <a:ext uri="{FF2B5EF4-FFF2-40B4-BE49-F238E27FC236}">
                <a16:creationId xmlns:a16="http://schemas.microsoft.com/office/drawing/2014/main" id="{629025B6-5608-CD49-017B-E613739AE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63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EC1D3-18AE-D2DF-5C9B-B002959B6493}"/>
              </a:ext>
            </a:extLst>
          </p:cNvPr>
          <p:cNvSpPr>
            <a:spLocks noGrp="1"/>
          </p:cNvSpPr>
          <p:nvPr>
            <p:ph type="title"/>
          </p:nvPr>
        </p:nvSpPr>
        <p:spPr>
          <a:xfrm>
            <a:off x="838199" y="365126"/>
            <a:ext cx="10872019" cy="1001557"/>
          </a:xfrm>
        </p:spPr>
        <p:txBody>
          <a:bodyPr>
            <a:normAutofit fontScale="90000"/>
          </a:bodyPr>
          <a:lstStyle/>
          <a:p>
            <a:r>
              <a:rPr lang="fr-FR" dirty="0"/>
              <a:t>L’essentiel Juridique</a:t>
            </a:r>
            <a:br>
              <a:rPr lang="fr-FR" dirty="0"/>
            </a:br>
            <a:r>
              <a:rPr lang="fr-FR" dirty="0">
                <a:solidFill>
                  <a:srgbClr val="304495"/>
                </a:solidFill>
              </a:rPr>
              <a:t>Obligation administrative </a:t>
            </a:r>
          </a:p>
        </p:txBody>
      </p:sp>
      <p:sp>
        <p:nvSpPr>
          <p:cNvPr id="28" name="Espace réservé du texte 15">
            <a:extLst>
              <a:ext uri="{FF2B5EF4-FFF2-40B4-BE49-F238E27FC236}">
                <a16:creationId xmlns:a16="http://schemas.microsoft.com/office/drawing/2014/main" id="{5A824E5F-4012-58FA-9BB9-BBC06D990C95}"/>
              </a:ext>
            </a:extLst>
          </p:cNvPr>
          <p:cNvSpPr txBox="1">
            <a:spLocks/>
          </p:cNvSpPr>
          <p:nvPr/>
        </p:nvSpPr>
        <p:spPr>
          <a:xfrm>
            <a:off x="2111392" y="1564975"/>
            <a:ext cx="3519948" cy="265611"/>
          </a:xfrm>
          <a:prstGeom prst="rect">
            <a:avLst/>
          </a:prstGeom>
          <a:solidFill>
            <a:srgbClr val="304495"/>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fr-FR" sz="1600" b="1" spc="-85" dirty="0">
                <a:solidFill>
                  <a:srgbClr val="FFFFFF"/>
                </a:solidFill>
                <a:latin typeface="Arial" panose="02020603050405020304" pitchFamily="2"/>
              </a:rPr>
              <a:t>Statuts </a:t>
            </a:r>
          </a:p>
        </p:txBody>
      </p:sp>
      <p:sp>
        <p:nvSpPr>
          <p:cNvPr id="29" name="Espace réservé du texte 15">
            <a:extLst>
              <a:ext uri="{FF2B5EF4-FFF2-40B4-BE49-F238E27FC236}">
                <a16:creationId xmlns:a16="http://schemas.microsoft.com/office/drawing/2014/main" id="{42C3179D-EA8E-6413-B5B8-3329E55C1A7C}"/>
              </a:ext>
            </a:extLst>
          </p:cNvPr>
          <p:cNvSpPr txBox="1">
            <a:spLocks/>
          </p:cNvSpPr>
          <p:nvPr/>
        </p:nvSpPr>
        <p:spPr>
          <a:xfrm>
            <a:off x="8273468" y="1564603"/>
            <a:ext cx="3052156" cy="230289"/>
          </a:xfrm>
          <a:prstGeom prst="rect">
            <a:avLst/>
          </a:prstGeom>
          <a:solidFill>
            <a:srgbClr val="304495"/>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fr-FR" sz="1600" b="1" spc="-75" dirty="0">
                <a:solidFill>
                  <a:srgbClr val="FFFFFF"/>
                </a:solidFill>
                <a:latin typeface="Arial" panose="02020603050405020304" pitchFamily="2"/>
              </a:rPr>
              <a:t>Fondateurs</a:t>
            </a:r>
            <a:endParaRPr lang="fr-FR" sz="1600" b="1" spc="-85" dirty="0">
              <a:solidFill>
                <a:srgbClr val="FFFFFF"/>
              </a:solidFill>
              <a:latin typeface="Arial" panose="02020603050405020304" pitchFamily="2"/>
            </a:endParaRPr>
          </a:p>
        </p:txBody>
      </p:sp>
      <p:sp>
        <p:nvSpPr>
          <p:cNvPr id="35" name="Espace réservé du texte 15">
            <a:extLst>
              <a:ext uri="{FF2B5EF4-FFF2-40B4-BE49-F238E27FC236}">
                <a16:creationId xmlns:a16="http://schemas.microsoft.com/office/drawing/2014/main" id="{5BB365E9-477F-F330-A7D6-40ED32416BA1}"/>
              </a:ext>
            </a:extLst>
          </p:cNvPr>
          <p:cNvSpPr txBox="1">
            <a:spLocks/>
          </p:cNvSpPr>
          <p:nvPr/>
        </p:nvSpPr>
        <p:spPr>
          <a:xfrm>
            <a:off x="2001242" y="4132754"/>
            <a:ext cx="3630097" cy="308793"/>
          </a:xfrm>
          <a:prstGeom prst="rect">
            <a:avLst/>
          </a:prstGeom>
          <a:solidFill>
            <a:srgbClr val="304495"/>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fr-FR" sz="1600" b="1" spc="-85" dirty="0">
                <a:solidFill>
                  <a:srgbClr val="FFFFFF"/>
                </a:solidFill>
                <a:latin typeface="Arial" panose="02020603050405020304" pitchFamily="2"/>
              </a:rPr>
              <a:t>Comité consultatif</a:t>
            </a:r>
          </a:p>
        </p:txBody>
      </p:sp>
      <p:sp>
        <p:nvSpPr>
          <p:cNvPr id="36" name="Espace réservé du texte 15">
            <a:extLst>
              <a:ext uri="{FF2B5EF4-FFF2-40B4-BE49-F238E27FC236}">
                <a16:creationId xmlns:a16="http://schemas.microsoft.com/office/drawing/2014/main" id="{831D052F-690F-342D-3D3E-7C174CB46E4F}"/>
              </a:ext>
            </a:extLst>
          </p:cNvPr>
          <p:cNvSpPr txBox="1">
            <a:spLocks/>
          </p:cNvSpPr>
          <p:nvPr/>
        </p:nvSpPr>
        <p:spPr>
          <a:xfrm>
            <a:off x="7629832" y="3240394"/>
            <a:ext cx="4080386" cy="274947"/>
          </a:xfrm>
          <a:prstGeom prst="rect">
            <a:avLst/>
          </a:prstGeom>
          <a:solidFill>
            <a:srgbClr val="304495"/>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spc="-30" dirty="0">
                <a:solidFill>
                  <a:srgbClr val="FFFFFF"/>
                </a:solidFill>
                <a:latin typeface="Arial" panose="02020603050405020304" pitchFamily="2"/>
              </a:rPr>
              <a:t>Conseil </a:t>
            </a:r>
            <a:r>
              <a:rPr lang="en-US" sz="1600" b="1" spc="-30" dirty="0" err="1">
                <a:solidFill>
                  <a:srgbClr val="FFFFFF"/>
                </a:solidFill>
                <a:latin typeface="Arial" panose="02020603050405020304" pitchFamily="2"/>
              </a:rPr>
              <a:t>d’administration</a:t>
            </a:r>
            <a:r>
              <a:rPr lang="en-US" sz="1600" b="1" spc="-30" dirty="0">
                <a:solidFill>
                  <a:srgbClr val="FFFFFF"/>
                </a:solidFill>
                <a:latin typeface="Arial" panose="02020603050405020304" pitchFamily="2"/>
              </a:rPr>
              <a:t> </a:t>
            </a:r>
          </a:p>
          <a:p>
            <a:pPr marL="0" indent="0" algn="ctr">
              <a:lnSpc>
                <a:spcPts val="1800"/>
              </a:lnSpc>
              <a:buNone/>
            </a:pPr>
            <a:r>
              <a:rPr lang="fr-FR" sz="1600" b="1" spc="-85" dirty="0">
                <a:solidFill>
                  <a:srgbClr val="FFFFFF"/>
                </a:solidFill>
                <a:latin typeface="Arial" panose="02020603050405020304" pitchFamily="2"/>
              </a:rPr>
              <a:t> </a:t>
            </a:r>
          </a:p>
        </p:txBody>
      </p:sp>
      <p:sp>
        <p:nvSpPr>
          <p:cNvPr id="41" name="Espace réservé du texte 9">
            <a:extLst>
              <a:ext uri="{FF2B5EF4-FFF2-40B4-BE49-F238E27FC236}">
                <a16:creationId xmlns:a16="http://schemas.microsoft.com/office/drawing/2014/main" id="{55540E90-13C2-2883-81F0-AD8F5274D5DE}"/>
              </a:ext>
            </a:extLst>
          </p:cNvPr>
          <p:cNvSpPr txBox="1">
            <a:spLocks/>
          </p:cNvSpPr>
          <p:nvPr/>
        </p:nvSpPr>
        <p:spPr>
          <a:xfrm>
            <a:off x="2001241" y="5690471"/>
            <a:ext cx="4306570" cy="255270"/>
          </a:xfrm>
          <a:prstGeom prst="rect">
            <a:avLst/>
          </a:prstGeom>
          <a:noFill/>
          <a:ln w="0" cmpd="sng">
            <a:noFill/>
            <a:prstDash val="solid"/>
          </a:ln>
        </p:spPr>
        <p:txBody>
          <a:bodyPr vert="horz" lIns="0" tIns="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fr-FR" sz="1750" b="1" dirty="0">
                <a:solidFill>
                  <a:srgbClr val="EB671B"/>
                </a:solidFill>
                <a:latin typeface="Arial" panose="02020603050405020304" pitchFamily="2"/>
              </a:rPr>
              <a:t>Pas d’Assemblée Générale de membres </a:t>
            </a:r>
          </a:p>
        </p:txBody>
      </p:sp>
      <p:cxnSp>
        <p:nvCxnSpPr>
          <p:cNvPr id="43" name="Connecteur droit 42">
            <a:extLst>
              <a:ext uri="{FF2B5EF4-FFF2-40B4-BE49-F238E27FC236}">
                <a16:creationId xmlns:a16="http://schemas.microsoft.com/office/drawing/2014/main" id="{16618E3D-23F8-0E27-BF52-08EE478D18FF}"/>
              </a:ext>
            </a:extLst>
          </p:cNvPr>
          <p:cNvCxnSpPr>
            <a:cxnSpLocks/>
            <a:stCxn id="44" idx="3"/>
          </p:cNvCxnSpPr>
          <p:nvPr/>
        </p:nvCxnSpPr>
        <p:spPr>
          <a:xfrm flipV="1">
            <a:off x="5631338" y="2093025"/>
            <a:ext cx="2642127" cy="1"/>
          </a:xfrm>
          <a:prstGeom prst="line">
            <a:avLst/>
          </a:prstGeom>
        </p:spPr>
        <p:style>
          <a:lnRef idx="1">
            <a:schemeClr val="accent2"/>
          </a:lnRef>
          <a:fillRef idx="0">
            <a:schemeClr val="accent2"/>
          </a:fillRef>
          <a:effectRef idx="0">
            <a:schemeClr val="accent2"/>
          </a:effectRef>
          <a:fontRef idx="minor">
            <a:schemeClr val="tx1"/>
          </a:fontRef>
        </p:style>
      </p:cxnSp>
      <p:sp>
        <p:nvSpPr>
          <p:cNvPr id="44" name="Rectangle 43">
            <a:extLst>
              <a:ext uri="{FF2B5EF4-FFF2-40B4-BE49-F238E27FC236}">
                <a16:creationId xmlns:a16="http://schemas.microsoft.com/office/drawing/2014/main" id="{01EF13F4-76C2-3859-50BC-49C4E37954A9}"/>
              </a:ext>
            </a:extLst>
          </p:cNvPr>
          <p:cNvSpPr/>
          <p:nvPr/>
        </p:nvSpPr>
        <p:spPr>
          <a:xfrm>
            <a:off x="2111390" y="1779118"/>
            <a:ext cx="3519948" cy="627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just">
              <a:lnSpc>
                <a:spcPts val="1700"/>
              </a:lnSpc>
            </a:pPr>
            <a:r>
              <a:rPr lang="fr-FR" sz="1400" spc="-10">
                <a:solidFill>
                  <a:srgbClr val="000000"/>
                </a:solidFill>
                <a:latin typeface="Arial" panose="02020603050405020304" pitchFamily="2"/>
              </a:rPr>
              <a:t>Fixent la composition et les conditions de nomination et de renouvellement du</a:t>
            </a:r>
            <a:r>
              <a:rPr lang="en-US" sz="1400" spc="-10">
                <a:solidFill>
                  <a:srgbClr val="000000"/>
                </a:solidFill>
                <a:latin typeface="Arial" panose="02020603050405020304" pitchFamily="2"/>
              </a:rPr>
              <a:t> CA</a:t>
            </a:r>
            <a:r>
              <a:rPr lang="fr-FR" sz="100" spc="-10">
                <a:solidFill>
                  <a:srgbClr val="000000"/>
                </a:solidFill>
                <a:latin typeface="Arial" panose="02020603050405020304" pitchFamily="2"/>
              </a:rPr>
              <a:t> </a:t>
            </a:r>
            <a:endParaRPr lang="fr-FR" sz="100" spc="-10" dirty="0">
              <a:solidFill>
                <a:srgbClr val="000000"/>
              </a:solidFill>
              <a:latin typeface="Arial" panose="02020603050405020304" pitchFamily="2"/>
            </a:endParaRPr>
          </a:p>
        </p:txBody>
      </p:sp>
      <p:sp>
        <p:nvSpPr>
          <p:cNvPr id="45" name="Rectangle 44">
            <a:extLst>
              <a:ext uri="{FF2B5EF4-FFF2-40B4-BE49-F238E27FC236}">
                <a16:creationId xmlns:a16="http://schemas.microsoft.com/office/drawing/2014/main" id="{39F0AEF3-5696-ACA7-3ECB-07B955C20B56}"/>
              </a:ext>
            </a:extLst>
          </p:cNvPr>
          <p:cNvSpPr/>
          <p:nvPr/>
        </p:nvSpPr>
        <p:spPr>
          <a:xfrm>
            <a:off x="8273467" y="1799751"/>
            <a:ext cx="3052157" cy="9699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274320">
              <a:lnSpc>
                <a:spcPts val="1700"/>
              </a:lnSpc>
              <a:buFont typeface="Symbol"/>
              <a:buChar char="·"/>
            </a:pPr>
            <a:r>
              <a:rPr lang="fr-FR" sz="1400" dirty="0">
                <a:solidFill>
                  <a:srgbClr val="000000"/>
                </a:solidFill>
                <a:latin typeface="Arial" panose="02020603050405020304" pitchFamily="2"/>
              </a:rPr>
              <a:t>Une ou plusieurs</a:t>
            </a:r>
            <a:r>
              <a:rPr lang="en-US" sz="1400" dirty="0">
                <a:solidFill>
                  <a:srgbClr val="000000"/>
                </a:solidFill>
                <a:latin typeface="Arial" panose="02020603050405020304" pitchFamily="2"/>
              </a:rPr>
              <a:t> PP</a:t>
            </a:r>
            <a:r>
              <a:rPr lang="fr-FR" sz="1400" dirty="0">
                <a:solidFill>
                  <a:srgbClr val="000000"/>
                </a:solidFill>
                <a:latin typeface="Arial" panose="02020603050405020304" pitchFamily="2"/>
              </a:rPr>
              <a:t> ou</a:t>
            </a:r>
            <a:r>
              <a:rPr lang="en-US" sz="1400" dirty="0">
                <a:solidFill>
                  <a:srgbClr val="000000"/>
                </a:solidFill>
                <a:latin typeface="Arial" panose="02020603050405020304" pitchFamily="2"/>
              </a:rPr>
              <a:t> PM</a:t>
            </a:r>
          </a:p>
          <a:p>
            <a:pPr marL="0" indent="274320">
              <a:lnSpc>
                <a:spcPts val="1700"/>
              </a:lnSpc>
              <a:spcBef>
                <a:spcPts val="0"/>
              </a:spcBef>
              <a:buFont typeface="Symbol"/>
              <a:buChar char="·"/>
            </a:pPr>
            <a:r>
              <a:rPr lang="fr-FR" sz="1400" dirty="0">
                <a:solidFill>
                  <a:srgbClr val="000000"/>
                </a:solidFill>
                <a:latin typeface="Arial" panose="02020603050405020304" pitchFamily="2"/>
              </a:rPr>
              <a:t>Datent et signent statuts </a:t>
            </a:r>
          </a:p>
          <a:p>
            <a:pPr marL="0" indent="274320">
              <a:lnSpc>
                <a:spcPts val="1700"/>
              </a:lnSpc>
              <a:spcBef>
                <a:spcPts val="0"/>
              </a:spcBef>
              <a:spcAft>
                <a:spcPts val="245"/>
              </a:spcAft>
              <a:buFont typeface="Symbol"/>
              <a:buChar char="·"/>
            </a:pPr>
            <a:r>
              <a:rPr lang="fr-FR" sz="1400" spc="-20" dirty="0">
                <a:solidFill>
                  <a:srgbClr val="000000"/>
                </a:solidFill>
                <a:latin typeface="Arial" panose="02020603050405020304" pitchFamily="2"/>
              </a:rPr>
              <a:t>Nomme(nt) la première fois le</a:t>
            </a:r>
            <a:r>
              <a:rPr lang="en-US" sz="1400" spc="-20" dirty="0">
                <a:solidFill>
                  <a:srgbClr val="000000"/>
                </a:solidFill>
                <a:latin typeface="Arial" panose="02020603050405020304" pitchFamily="2"/>
              </a:rPr>
              <a:t> CA</a:t>
            </a:r>
          </a:p>
        </p:txBody>
      </p:sp>
      <p:sp>
        <p:nvSpPr>
          <p:cNvPr id="46" name="Rectangle 45">
            <a:extLst>
              <a:ext uri="{FF2B5EF4-FFF2-40B4-BE49-F238E27FC236}">
                <a16:creationId xmlns:a16="http://schemas.microsoft.com/office/drawing/2014/main" id="{59FCD535-F1E5-E758-8098-9F669675FDA8}"/>
              </a:ext>
            </a:extLst>
          </p:cNvPr>
          <p:cNvSpPr/>
          <p:nvPr/>
        </p:nvSpPr>
        <p:spPr>
          <a:xfrm>
            <a:off x="7629833" y="3515341"/>
            <a:ext cx="4080386" cy="14260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marR="0" indent="274320" algn="l">
              <a:lnSpc>
                <a:spcPts val="1700"/>
              </a:lnSpc>
              <a:spcAft>
                <a:spcPts val="0"/>
              </a:spcAft>
              <a:buFont typeface="Symbol"/>
              <a:buChar char="·"/>
            </a:pPr>
            <a:r>
              <a:rPr lang="fr-FR" sz="1200" spc="0" dirty="0">
                <a:solidFill>
                  <a:srgbClr val="000000"/>
                </a:solidFill>
                <a:latin typeface="Arial" panose="02020603050405020304" pitchFamily="2"/>
              </a:rPr>
              <a:t>Au minimum trois membres </a:t>
            </a:r>
          </a:p>
          <a:p>
            <a:pPr marL="274320" marR="0" indent="274320" algn="l">
              <a:lnSpc>
                <a:spcPts val="1700"/>
              </a:lnSpc>
              <a:spcBef>
                <a:spcPts val="25"/>
              </a:spcBef>
              <a:spcAft>
                <a:spcPts val="0"/>
              </a:spcAft>
              <a:buFont typeface="Symbol"/>
              <a:buChar char="·"/>
            </a:pPr>
            <a:r>
              <a:rPr lang="fr-FR" sz="1200" spc="-10" dirty="0">
                <a:solidFill>
                  <a:srgbClr val="000000"/>
                </a:solidFill>
                <a:latin typeface="Arial" panose="02020603050405020304" pitchFamily="2"/>
              </a:rPr>
              <a:t>Définit la politique d’investissement du fonds dans les conditions prévues dans les statuts. Ces conditions incluent des règles de dispersion par catégories de placement, et de limitation par émetteur. </a:t>
            </a:r>
          </a:p>
          <a:p>
            <a:pPr marL="274320" marR="0" indent="274320" algn="l">
              <a:lnSpc>
                <a:spcPts val="1700"/>
              </a:lnSpc>
              <a:spcBef>
                <a:spcPts val="0"/>
              </a:spcBef>
              <a:spcAft>
                <a:spcPts val="0"/>
              </a:spcAft>
              <a:buFont typeface="Symbol"/>
              <a:buChar char="·"/>
            </a:pPr>
            <a:r>
              <a:rPr lang="fr-FR" sz="1200" spc="0" dirty="0">
                <a:solidFill>
                  <a:srgbClr val="000000"/>
                </a:solidFill>
                <a:latin typeface="Arial" panose="02020603050405020304" pitchFamily="2"/>
              </a:rPr>
              <a:t>Approuve les comptes annuels </a:t>
            </a:r>
          </a:p>
        </p:txBody>
      </p:sp>
      <p:sp>
        <p:nvSpPr>
          <p:cNvPr id="47" name="Rectangle 46">
            <a:extLst>
              <a:ext uri="{FF2B5EF4-FFF2-40B4-BE49-F238E27FC236}">
                <a16:creationId xmlns:a16="http://schemas.microsoft.com/office/drawing/2014/main" id="{B65C9823-7231-11E0-1DD3-74699F800649}"/>
              </a:ext>
            </a:extLst>
          </p:cNvPr>
          <p:cNvSpPr/>
          <p:nvPr/>
        </p:nvSpPr>
        <p:spPr>
          <a:xfrm>
            <a:off x="2111392" y="2952091"/>
            <a:ext cx="1907458" cy="8376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ts val="1700"/>
              </a:lnSpc>
            </a:pPr>
            <a:r>
              <a:rPr lang="fr-FR" sz="1400" dirty="0">
                <a:solidFill>
                  <a:srgbClr val="000000"/>
                </a:solidFill>
                <a:latin typeface="Arial" panose="02020603050405020304" pitchFamily="2"/>
              </a:rPr>
              <a:t>Quand le montant du total des dotations excède 1M€ </a:t>
            </a:r>
          </a:p>
        </p:txBody>
      </p:sp>
      <p:sp>
        <p:nvSpPr>
          <p:cNvPr id="48" name="Rectangle 47">
            <a:extLst>
              <a:ext uri="{FF2B5EF4-FFF2-40B4-BE49-F238E27FC236}">
                <a16:creationId xmlns:a16="http://schemas.microsoft.com/office/drawing/2014/main" id="{C8BA13C6-3E5E-B92E-D24B-064A6A14C505}"/>
              </a:ext>
            </a:extLst>
          </p:cNvPr>
          <p:cNvSpPr/>
          <p:nvPr/>
        </p:nvSpPr>
        <p:spPr>
          <a:xfrm>
            <a:off x="2001241" y="4426629"/>
            <a:ext cx="3630097" cy="9699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l">
              <a:lnSpc>
                <a:spcPts val="1700"/>
              </a:lnSpc>
              <a:spcAft>
                <a:spcPts val="0"/>
              </a:spcAft>
            </a:pPr>
            <a:r>
              <a:rPr lang="fr-FR" sz="1400" spc="0" dirty="0">
                <a:solidFill>
                  <a:srgbClr val="000000"/>
                </a:solidFill>
                <a:latin typeface="Arial" panose="02020603050405020304" pitchFamily="2"/>
              </a:rPr>
              <a:t>Personnalités qualifiées extérieures au conseil d’administration, et chargé de lui faire des propositions de politique d’investissement et d’en assurer le suivi </a:t>
            </a:r>
          </a:p>
        </p:txBody>
      </p:sp>
      <p:sp>
        <p:nvSpPr>
          <p:cNvPr id="49" name="Espace réservé du texte 15">
            <a:extLst>
              <a:ext uri="{FF2B5EF4-FFF2-40B4-BE49-F238E27FC236}">
                <a16:creationId xmlns:a16="http://schemas.microsoft.com/office/drawing/2014/main" id="{41678F6F-229C-8996-B1EF-EA58E7782642}"/>
              </a:ext>
            </a:extLst>
          </p:cNvPr>
          <p:cNvSpPr txBox="1">
            <a:spLocks/>
          </p:cNvSpPr>
          <p:nvPr/>
        </p:nvSpPr>
        <p:spPr>
          <a:xfrm>
            <a:off x="7629832" y="4984096"/>
            <a:ext cx="4080386" cy="274947"/>
          </a:xfrm>
          <a:prstGeom prst="rect">
            <a:avLst/>
          </a:prstGeom>
          <a:solidFill>
            <a:srgbClr val="304495"/>
          </a:solidFill>
          <a:ln w="0" cmpd="sng">
            <a:noFill/>
            <a:prstDash val="solid"/>
          </a:ln>
        </p:spPr>
        <p:txBody>
          <a:bodyPr vert="horz" lIns="0" tIns="1270" rIns="0" bIns="0"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04495"/>
                </a:solidFill>
                <a:latin typeface="Alt Gothic ATF Hvy" panose="020B09030405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t Gothic ATF" panose="020B06030405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t Gothic ATF" panose="020B06030405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t Gothic ATF" panose="020B06030405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en-US" sz="1600" b="1" spc="-30" dirty="0" err="1">
                <a:solidFill>
                  <a:srgbClr val="FFFFFF"/>
                </a:solidFill>
                <a:latin typeface="Arial" panose="02020603050405020304" pitchFamily="2"/>
              </a:rPr>
              <a:t>Président</a:t>
            </a:r>
            <a:endParaRPr lang="en-US" sz="1600" b="1" spc="-30" dirty="0">
              <a:solidFill>
                <a:srgbClr val="FFFFFF"/>
              </a:solidFill>
              <a:latin typeface="Arial" panose="02020603050405020304" pitchFamily="2"/>
            </a:endParaRPr>
          </a:p>
          <a:p>
            <a:pPr marL="0" indent="0" algn="ctr">
              <a:lnSpc>
                <a:spcPts val="1800"/>
              </a:lnSpc>
              <a:buNone/>
            </a:pPr>
            <a:r>
              <a:rPr lang="fr-FR" sz="1600" b="1" spc="-85" dirty="0">
                <a:solidFill>
                  <a:srgbClr val="FFFFFF"/>
                </a:solidFill>
                <a:latin typeface="Arial" panose="02020603050405020304" pitchFamily="2"/>
              </a:rPr>
              <a:t> </a:t>
            </a:r>
          </a:p>
        </p:txBody>
      </p:sp>
      <p:sp>
        <p:nvSpPr>
          <p:cNvPr id="50" name="Rectangle 49">
            <a:extLst>
              <a:ext uri="{FF2B5EF4-FFF2-40B4-BE49-F238E27FC236}">
                <a16:creationId xmlns:a16="http://schemas.microsoft.com/office/drawing/2014/main" id="{4C09274F-2FFE-558F-5E9C-5A904797A743}"/>
              </a:ext>
            </a:extLst>
          </p:cNvPr>
          <p:cNvSpPr/>
          <p:nvPr/>
        </p:nvSpPr>
        <p:spPr>
          <a:xfrm>
            <a:off x="7629831" y="5252799"/>
            <a:ext cx="4080387" cy="7731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l">
              <a:lnSpc>
                <a:spcPts val="1700"/>
              </a:lnSpc>
              <a:spcAft>
                <a:spcPts val="0"/>
              </a:spcAft>
            </a:pPr>
            <a:r>
              <a:rPr lang="fr-FR" sz="1400" spc="0" dirty="0">
                <a:solidFill>
                  <a:srgbClr val="000000"/>
                </a:solidFill>
                <a:latin typeface="Arial" panose="02020603050405020304" pitchFamily="2"/>
              </a:rPr>
              <a:t>Nommé par le</a:t>
            </a:r>
            <a:r>
              <a:rPr lang="en-US" sz="1400" spc="0" dirty="0">
                <a:solidFill>
                  <a:srgbClr val="000000"/>
                </a:solidFill>
                <a:latin typeface="Arial" panose="02020603050405020304" pitchFamily="2"/>
              </a:rPr>
              <a:t> CA,</a:t>
            </a:r>
            <a:r>
              <a:rPr lang="fr-FR" sz="1400" spc="0" dirty="0">
                <a:solidFill>
                  <a:srgbClr val="000000"/>
                </a:solidFill>
                <a:latin typeface="Arial" panose="02020603050405020304" pitchFamily="2"/>
              </a:rPr>
              <a:t> il prend toutes les </a:t>
            </a:r>
          </a:p>
          <a:p>
            <a:pPr marL="0" marR="0" indent="0" algn="l">
              <a:lnSpc>
                <a:spcPts val="1700"/>
              </a:lnSpc>
              <a:spcBef>
                <a:spcPts val="0"/>
              </a:spcBef>
              <a:spcAft>
                <a:spcPts val="0"/>
              </a:spcAft>
            </a:pPr>
            <a:r>
              <a:rPr lang="fr-FR" sz="1400" spc="0" dirty="0">
                <a:solidFill>
                  <a:srgbClr val="000000"/>
                </a:solidFill>
                <a:latin typeface="Arial" panose="02020603050405020304" pitchFamily="2"/>
              </a:rPr>
              <a:t>décisions de gestion </a:t>
            </a:r>
          </a:p>
          <a:p>
            <a:pPr marL="0" marR="0" indent="0" algn="l">
              <a:lnSpc>
                <a:spcPts val="1600"/>
              </a:lnSpc>
              <a:spcBef>
                <a:spcPts val="0"/>
              </a:spcBef>
              <a:spcAft>
                <a:spcPts val="0"/>
              </a:spcAft>
            </a:pPr>
            <a:r>
              <a:rPr lang="fr-FR" sz="1400" spc="-20" dirty="0">
                <a:solidFill>
                  <a:srgbClr val="000000"/>
                </a:solidFill>
                <a:latin typeface="Arial" panose="02020603050405020304" pitchFamily="2"/>
              </a:rPr>
              <a:t>Il représente le fonds vis-à-vis des tiers </a:t>
            </a:r>
          </a:p>
        </p:txBody>
      </p:sp>
      <p:cxnSp>
        <p:nvCxnSpPr>
          <p:cNvPr id="54" name="Connecteur droit 53">
            <a:extLst>
              <a:ext uri="{FF2B5EF4-FFF2-40B4-BE49-F238E27FC236}">
                <a16:creationId xmlns:a16="http://schemas.microsoft.com/office/drawing/2014/main" id="{F33A3101-DD89-7F2B-4002-AFDF29D96842}"/>
              </a:ext>
            </a:extLst>
          </p:cNvPr>
          <p:cNvCxnSpPr>
            <a:endCxn id="36" idx="0"/>
          </p:cNvCxnSpPr>
          <p:nvPr/>
        </p:nvCxnSpPr>
        <p:spPr>
          <a:xfrm>
            <a:off x="9670024" y="2780963"/>
            <a:ext cx="1" cy="459431"/>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Connecteur droit 55">
            <a:extLst>
              <a:ext uri="{FF2B5EF4-FFF2-40B4-BE49-F238E27FC236}">
                <a16:creationId xmlns:a16="http://schemas.microsoft.com/office/drawing/2014/main" id="{D434A239-F6BA-9213-9C76-A07CDA0BE198}"/>
              </a:ext>
            </a:extLst>
          </p:cNvPr>
          <p:cNvCxnSpPr>
            <a:stCxn id="44" idx="3"/>
            <a:endCxn id="36" idx="0"/>
          </p:cNvCxnSpPr>
          <p:nvPr/>
        </p:nvCxnSpPr>
        <p:spPr>
          <a:xfrm>
            <a:off x="5631338" y="2093026"/>
            <a:ext cx="4038687" cy="1147368"/>
          </a:xfrm>
          <a:prstGeom prst="line">
            <a:avLst/>
          </a:prstGeom>
        </p:spPr>
        <p:style>
          <a:lnRef idx="1">
            <a:schemeClr val="accent2"/>
          </a:lnRef>
          <a:fillRef idx="0">
            <a:schemeClr val="accent2"/>
          </a:fillRef>
          <a:effectRef idx="0">
            <a:schemeClr val="accent2"/>
          </a:effectRef>
          <a:fontRef idx="minor">
            <a:schemeClr val="tx1"/>
          </a:fontRef>
        </p:style>
      </p:cxnSp>
      <p:cxnSp>
        <p:nvCxnSpPr>
          <p:cNvPr id="59" name="Connecteur droit 58">
            <a:extLst>
              <a:ext uri="{FF2B5EF4-FFF2-40B4-BE49-F238E27FC236}">
                <a16:creationId xmlns:a16="http://schemas.microsoft.com/office/drawing/2014/main" id="{497EF2F3-A7D1-3412-2B9E-7FD7E391E060}"/>
              </a:ext>
            </a:extLst>
          </p:cNvPr>
          <p:cNvCxnSpPr/>
          <p:nvPr/>
        </p:nvCxnSpPr>
        <p:spPr>
          <a:xfrm>
            <a:off x="4532671" y="2406933"/>
            <a:ext cx="0" cy="1725821"/>
          </a:xfrm>
          <a:prstGeom prst="line">
            <a:avLst/>
          </a:prstGeom>
        </p:spPr>
        <p:style>
          <a:lnRef idx="1">
            <a:schemeClr val="accent2"/>
          </a:lnRef>
          <a:fillRef idx="0">
            <a:schemeClr val="accent2"/>
          </a:fillRef>
          <a:effectRef idx="0">
            <a:schemeClr val="accent2"/>
          </a:effectRef>
          <a:fontRef idx="minor">
            <a:schemeClr val="tx1"/>
          </a:fontRef>
        </p:style>
      </p:cxnSp>
      <p:cxnSp>
        <p:nvCxnSpPr>
          <p:cNvPr id="61" name="Connecteur droit 60">
            <a:extLst>
              <a:ext uri="{FF2B5EF4-FFF2-40B4-BE49-F238E27FC236}">
                <a16:creationId xmlns:a16="http://schemas.microsoft.com/office/drawing/2014/main" id="{F288F024-C188-DE6C-92DA-D84926A17E91}"/>
              </a:ext>
            </a:extLst>
          </p:cNvPr>
          <p:cNvCxnSpPr>
            <a:stCxn id="48" idx="3"/>
          </p:cNvCxnSpPr>
          <p:nvPr/>
        </p:nvCxnSpPr>
        <p:spPr>
          <a:xfrm>
            <a:off x="5631338" y="4911613"/>
            <a:ext cx="1998493" cy="2975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5299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780302" y="515913"/>
          <a:ext cx="8659957" cy="772351"/>
        </p:xfrm>
        <a:graphic>
          <a:graphicData uri="http://schemas.openxmlformats.org/drawingml/2006/table">
            <a:tbl>
              <a:tblPr/>
              <a:tblGrid>
                <a:gridCol w="6790274">
                  <a:extLst>
                    <a:ext uri="{9D8B030D-6E8A-4147-A177-3AD203B41FA5}">
                      <a16:colId xmlns:a16="http://schemas.microsoft.com/office/drawing/2014/main" val="20000"/>
                    </a:ext>
                  </a:extLst>
                </a:gridCol>
                <a:gridCol w="1869683">
                  <a:extLst>
                    <a:ext uri="{9D8B030D-6E8A-4147-A177-3AD203B41FA5}">
                      <a16:colId xmlns:a16="http://schemas.microsoft.com/office/drawing/2014/main" val="20001"/>
                    </a:ext>
                  </a:extLst>
                </a:gridCol>
              </a:tblGrid>
              <a:tr h="718899">
                <a:tc>
                  <a:txBody>
                    <a:bodyPr/>
                    <a:lstStyle/>
                    <a:p>
                      <a:pPr marL="45720" marR="0" indent="0" algn="l">
                        <a:lnSpc>
                          <a:spcPts val="3000"/>
                        </a:lnSpc>
                        <a:spcBef>
                          <a:spcPts val="0"/>
                        </a:spcBef>
                        <a:spcAft>
                          <a:spcPts val="0"/>
                        </a:spcAft>
                      </a:pPr>
                      <a:r>
                        <a:rPr lang="fr-FR" sz="3200" dirty="0">
                          <a:solidFill>
                            <a:srgbClr val="EB671B"/>
                          </a:solidFill>
                        </a:rPr>
                        <a:t>L’essentiel Juridique</a:t>
                      </a:r>
                    </a:p>
                    <a:p>
                      <a:pPr marL="45720" marR="0" indent="0" algn="l">
                        <a:lnSpc>
                          <a:spcPts val="3000"/>
                        </a:lnSpc>
                        <a:spcBef>
                          <a:spcPts val="0"/>
                        </a:spcBef>
                        <a:spcAft>
                          <a:spcPts val="0"/>
                        </a:spcAft>
                      </a:pPr>
                      <a:r>
                        <a:rPr lang="fr-FR" sz="3150" spc="0" dirty="0">
                          <a:solidFill>
                            <a:srgbClr val="014685"/>
                          </a:solidFill>
                          <a:latin typeface="Calibri" panose="02020603050405020304" pitchFamily="2"/>
                        </a:rPr>
                        <a:t>Obligation administrative</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Espace réservé du texte 6"/>
          <p:cNvSpPr>
            <a:spLocks noGrp="1"/>
          </p:cNvSpPr>
          <p:nvPr>
            <p:ph type="body" idx="10"/>
          </p:nvPr>
        </p:nvSpPr>
        <p:spPr>
          <a:xfrm>
            <a:off x="652483" y="1655753"/>
            <a:ext cx="10400962" cy="3919137"/>
          </a:xfrm>
          <a:prstGeom prst="rect">
            <a:avLst/>
          </a:prstGeom>
          <a:noFill/>
          <a:ln w="0" cmpd="sng">
            <a:noFill/>
            <a:prstDash val="solid"/>
          </a:ln>
        </p:spPr>
        <p:txBody>
          <a:bodyPr vert="horz" lIns="0" tIns="55245" rIns="0" bIns="0" anchor="t"/>
          <a:lstStyle/>
          <a:p>
            <a:pPr marL="0" marR="0" indent="0" algn="l">
              <a:lnSpc>
                <a:spcPts val="1800"/>
              </a:lnSpc>
              <a:spcAft>
                <a:spcPts val="0"/>
              </a:spcAft>
              <a:buNone/>
            </a:pPr>
            <a:r>
              <a:rPr lang="fr-FR" sz="2050" spc="0" dirty="0">
                <a:solidFill>
                  <a:srgbClr val="28425C"/>
                </a:solidFill>
                <a:latin typeface="Calibri" panose="02020603050405020304" pitchFamily="2"/>
              </a:rPr>
              <a:t>Dépôt des comptes annuels et du rapport d’activité </a:t>
            </a:r>
          </a:p>
          <a:p>
            <a:pPr>
              <a:lnSpc>
                <a:spcPts val="1800"/>
              </a:lnSpc>
            </a:pPr>
            <a:r>
              <a:rPr lang="fr-FR" sz="2050" spc="10" dirty="0">
                <a:solidFill>
                  <a:srgbClr val="28425C"/>
                </a:solidFill>
                <a:latin typeface="Calibri" panose="02020603050405020304" pitchFamily="2"/>
              </a:rPr>
              <a:t>comptes annuels, rapport d’activité et rapport du CAC (si applicable) à transmettre à la </a:t>
            </a:r>
            <a:r>
              <a:rPr lang="fr-FR" sz="2050" spc="0" dirty="0">
                <a:solidFill>
                  <a:srgbClr val="28425C"/>
                </a:solidFill>
                <a:latin typeface="Calibri" panose="02020603050405020304" pitchFamily="2"/>
              </a:rPr>
              <a:t>préfecture dans les 6 mois suivant la clôture </a:t>
            </a:r>
          </a:p>
          <a:p>
            <a:pPr>
              <a:lnSpc>
                <a:spcPts val="1800"/>
              </a:lnSpc>
            </a:pPr>
            <a:r>
              <a:rPr lang="fr-FR" sz="2050" spc="10" dirty="0">
                <a:solidFill>
                  <a:srgbClr val="28425C"/>
                </a:solidFill>
                <a:latin typeface="Calibri" panose="02020603050405020304" pitchFamily="2"/>
              </a:rPr>
              <a:t>il existe un modèle de rapport d’activité dont le contenu est précisé par le décret sur les </a:t>
            </a:r>
            <a:r>
              <a:rPr lang="fr-FR" sz="2050" spc="0" dirty="0">
                <a:solidFill>
                  <a:srgbClr val="28425C"/>
                </a:solidFill>
                <a:latin typeface="Calibri" panose="02020603050405020304" pitchFamily="2"/>
              </a:rPr>
              <a:t>fonds de dotation </a:t>
            </a:r>
          </a:p>
          <a:p>
            <a:pPr>
              <a:lnSpc>
                <a:spcPts val="1800"/>
              </a:lnSpc>
            </a:pPr>
            <a:r>
              <a:rPr lang="fr-FR" sz="2050" spc="5" dirty="0">
                <a:solidFill>
                  <a:srgbClr val="28425C"/>
                </a:solidFill>
                <a:latin typeface="Calibri" panose="02020603050405020304" pitchFamily="2"/>
              </a:rPr>
              <a:t>publicité des comptes (mais pas le rapport du CAC, ni du rapport d’activité) sur le site </a:t>
            </a:r>
            <a:r>
              <a:rPr lang="fr-FR" sz="2050" spc="0" dirty="0">
                <a:solidFill>
                  <a:srgbClr val="28425C"/>
                </a:solidFill>
                <a:latin typeface="Calibri" panose="02020603050405020304" pitchFamily="2"/>
              </a:rPr>
              <a:t>internet de la DILA </a:t>
            </a:r>
            <a:endParaRPr lang="fr-FR" sz="2050" dirty="0">
              <a:solidFill>
                <a:srgbClr val="28425C"/>
              </a:solidFill>
              <a:latin typeface="Calibri" panose="02020603050405020304" pitchFamily="2"/>
            </a:endParaRPr>
          </a:p>
          <a:p>
            <a:pPr>
              <a:lnSpc>
                <a:spcPts val="1800"/>
              </a:lnSpc>
            </a:pPr>
            <a:r>
              <a:rPr lang="fr-FR" sz="2050" spc="10" dirty="0">
                <a:solidFill>
                  <a:srgbClr val="28425C"/>
                </a:solidFill>
                <a:latin typeface="Calibri" panose="02020603050405020304" pitchFamily="2"/>
              </a:rPr>
              <a:t>le défaut de transmission des documents peut entraîner la suspension voire la dissolution </a:t>
            </a:r>
            <a:r>
              <a:rPr lang="fr-FR" sz="2050" spc="0" dirty="0">
                <a:solidFill>
                  <a:srgbClr val="28425C"/>
                </a:solidFill>
                <a:latin typeface="Calibri" panose="02020603050405020304" pitchFamily="2"/>
              </a:rPr>
              <a:t>(contrôle renforcé des préfectures) </a:t>
            </a:r>
          </a:p>
          <a:p>
            <a:pPr marL="457200" marR="0" indent="0" algn="l">
              <a:lnSpc>
                <a:spcPts val="1800"/>
              </a:lnSpc>
              <a:spcBef>
                <a:spcPts val="0"/>
              </a:spcBef>
              <a:spcAft>
                <a:spcPts val="0"/>
              </a:spcAft>
            </a:pPr>
            <a:endParaRPr lang="fr-FR" sz="2050" spc="0" dirty="0">
              <a:solidFill>
                <a:srgbClr val="28425C"/>
              </a:solidFill>
              <a:latin typeface="Calibri" panose="02020603050405020304" pitchFamily="2"/>
            </a:endParaRPr>
          </a:p>
          <a:p>
            <a:pPr marL="480060" lvl="8" indent="-342900" algn="l">
              <a:lnSpc>
                <a:spcPts val="1700"/>
              </a:lnSpc>
              <a:spcBef>
                <a:spcPts val="995"/>
              </a:spcBef>
              <a:buFont typeface="Wingdings" panose="05000000000000000000" pitchFamily="2" charset="2"/>
              <a:buChar char="Ø"/>
            </a:pPr>
            <a:r>
              <a:rPr lang="fr-FR" sz="2050" spc="0" dirty="0">
                <a:solidFill>
                  <a:srgbClr val="28425C"/>
                </a:solidFill>
                <a:latin typeface="Calibri" panose="02020603050405020304" pitchFamily="2"/>
              </a:rPr>
              <a:t>Contrôle de la préfecture sur la réalisation de l’objet, fonds étrangers…sanctions de la suspension à la dissolution (publication au JO dans un délai d’1mois)</a:t>
            </a:r>
          </a:p>
          <a:p>
            <a:pPr marL="137160" marR="0" indent="320040" algn="l">
              <a:lnSpc>
                <a:spcPts val="1700"/>
              </a:lnSpc>
              <a:spcBef>
                <a:spcPts val="995"/>
              </a:spcBef>
              <a:spcAft>
                <a:spcPts val="0"/>
              </a:spcAft>
              <a:buFont typeface="Courier New"/>
              <a:buChar char="o"/>
            </a:pPr>
            <a:endParaRPr lang="fr-FR" sz="2050" spc="5" dirty="0">
              <a:solidFill>
                <a:srgbClr val="28425C"/>
              </a:solidFill>
              <a:latin typeface="Calibri" panose="02020603050405020304" pitchFamily="2"/>
            </a:endParaRPr>
          </a:p>
        </p:txBody>
      </p:sp>
      <p:pic>
        <p:nvPicPr>
          <p:cNvPr id="4" name="Picture 2">
            <a:extLst>
              <a:ext uri="{FF2B5EF4-FFF2-40B4-BE49-F238E27FC236}">
                <a16:creationId xmlns:a16="http://schemas.microsoft.com/office/drawing/2014/main" id="{530F0928-2248-B101-D49C-70E80417A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5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638379" y="196912"/>
          <a:ext cx="8761557" cy="772351"/>
        </p:xfrm>
        <a:graphic>
          <a:graphicData uri="http://schemas.openxmlformats.org/drawingml/2006/table">
            <a:tbl>
              <a:tblPr/>
              <a:tblGrid>
                <a:gridCol w="6869939">
                  <a:extLst>
                    <a:ext uri="{9D8B030D-6E8A-4147-A177-3AD203B41FA5}">
                      <a16:colId xmlns:a16="http://schemas.microsoft.com/office/drawing/2014/main" val="20000"/>
                    </a:ext>
                  </a:extLst>
                </a:gridCol>
                <a:gridCol w="1891618">
                  <a:extLst>
                    <a:ext uri="{9D8B030D-6E8A-4147-A177-3AD203B41FA5}">
                      <a16:colId xmlns:a16="http://schemas.microsoft.com/office/drawing/2014/main" val="20001"/>
                    </a:ext>
                  </a:extLst>
                </a:gridCol>
              </a:tblGrid>
              <a:tr h="637309">
                <a:tc>
                  <a:txBody>
                    <a:bodyPr/>
                    <a:lstStyle/>
                    <a:p>
                      <a:pPr marL="45720" marR="0" indent="0" algn="l">
                        <a:lnSpc>
                          <a:spcPts val="3000"/>
                        </a:lnSpc>
                        <a:spcBef>
                          <a:spcPts val="0"/>
                        </a:spcBef>
                        <a:spcAft>
                          <a:spcPts val="0"/>
                        </a:spcAft>
                      </a:pPr>
                      <a:r>
                        <a:rPr lang="fr-FR" sz="3200" dirty="0">
                          <a:solidFill>
                            <a:srgbClr val="EB671B"/>
                          </a:solidFill>
                        </a:rPr>
                        <a:t>L’essentiel Juridique</a:t>
                      </a:r>
                    </a:p>
                    <a:p>
                      <a:pPr marL="45720" marR="0" indent="0" algn="l">
                        <a:lnSpc>
                          <a:spcPts val="3000"/>
                        </a:lnSpc>
                        <a:spcBef>
                          <a:spcPts val="0"/>
                        </a:spcBef>
                        <a:spcAft>
                          <a:spcPts val="0"/>
                        </a:spcAft>
                      </a:pPr>
                      <a:r>
                        <a:rPr lang="fr-FR" sz="3150" spc="0" dirty="0">
                          <a:solidFill>
                            <a:srgbClr val="014685"/>
                          </a:solidFill>
                          <a:latin typeface="Calibri" panose="02020603050405020304" pitchFamily="2"/>
                        </a:rPr>
                        <a:t>Obligation administrative</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8" name="Espace réservé du texte 7"/>
          <p:cNvSpPr>
            <a:spLocks noGrp="1"/>
          </p:cNvSpPr>
          <p:nvPr>
            <p:ph type="body" idx="10"/>
          </p:nvPr>
        </p:nvSpPr>
        <p:spPr>
          <a:xfrm>
            <a:off x="833754" y="2665281"/>
            <a:ext cx="10938514" cy="2936866"/>
          </a:xfrm>
          <a:prstGeom prst="rect">
            <a:avLst/>
          </a:prstGeom>
          <a:noFill/>
          <a:ln w="0" cmpd="sng">
            <a:noFill/>
            <a:prstDash val="solid"/>
          </a:ln>
        </p:spPr>
        <p:txBody>
          <a:bodyPr vert="horz" lIns="0" tIns="0" rIns="0" bIns="0" anchor="t">
            <a:normAutofit/>
          </a:bodyPr>
          <a:lstStyle/>
          <a:p>
            <a:pPr marL="0" marR="0" indent="0" algn="l">
              <a:lnSpc>
                <a:spcPts val="1800"/>
              </a:lnSpc>
              <a:spcBef>
                <a:spcPts val="1020"/>
              </a:spcBef>
              <a:spcAft>
                <a:spcPts val="0"/>
              </a:spcAft>
              <a:buNone/>
            </a:pPr>
            <a:r>
              <a:rPr lang="fr-FR" b="1" spc="0" dirty="0">
                <a:solidFill>
                  <a:srgbClr val="EB671B"/>
                </a:solidFill>
                <a:latin typeface="Calibri" panose="02020603050405020304" pitchFamily="2"/>
              </a:rPr>
              <a:t>Commissaire aux comptes </a:t>
            </a:r>
          </a:p>
          <a:p>
            <a:pPr marL="0" marR="0" indent="0" algn="l">
              <a:lnSpc>
                <a:spcPts val="1800"/>
              </a:lnSpc>
              <a:spcBef>
                <a:spcPts val="1020"/>
              </a:spcBef>
              <a:spcAft>
                <a:spcPts val="0"/>
              </a:spcAft>
              <a:buNone/>
            </a:pPr>
            <a:endParaRPr lang="fr-FR" sz="2050" b="1" spc="0" dirty="0">
              <a:solidFill>
                <a:srgbClr val="28425C"/>
              </a:solidFill>
              <a:latin typeface="Calibri" panose="02020603050405020304" pitchFamily="2"/>
            </a:endParaRPr>
          </a:p>
          <a:p>
            <a:pPr marL="480060" marR="0" indent="-342900" algn="l">
              <a:lnSpc>
                <a:spcPts val="1700"/>
              </a:lnSpc>
              <a:spcBef>
                <a:spcPts val="1010"/>
              </a:spcBef>
              <a:spcAft>
                <a:spcPts val="0"/>
              </a:spcAft>
              <a:buFont typeface="Wingdings" panose="05000000000000000000" pitchFamily="2" charset="2"/>
              <a:buChar char="§"/>
            </a:pPr>
            <a:r>
              <a:rPr lang="fr-FR" sz="2050" spc="5" dirty="0">
                <a:solidFill>
                  <a:srgbClr val="28425C"/>
                </a:solidFill>
                <a:latin typeface="Calibri" panose="02020603050405020304" pitchFamily="2"/>
              </a:rPr>
              <a:t>obligatoire lors de l’exercice de franchissement du seuil de 10 000 euros de </a:t>
            </a:r>
            <a:r>
              <a:rPr lang="fr-FR" sz="2050" spc="0" dirty="0">
                <a:solidFill>
                  <a:srgbClr val="28425C"/>
                </a:solidFill>
                <a:latin typeface="Calibri" panose="02020603050405020304" pitchFamily="2"/>
              </a:rPr>
              <a:t>ressources annuelles </a:t>
            </a:r>
          </a:p>
          <a:p>
            <a:pPr marL="480060" marR="0" indent="-342900" algn="l">
              <a:lnSpc>
                <a:spcPts val="1800"/>
              </a:lnSpc>
              <a:spcBef>
                <a:spcPts val="995"/>
              </a:spcBef>
              <a:spcAft>
                <a:spcPts val="0"/>
              </a:spcAft>
              <a:buFont typeface="Wingdings" panose="05000000000000000000" pitchFamily="2" charset="2"/>
              <a:buChar char="§"/>
            </a:pPr>
            <a:r>
              <a:rPr lang="fr-FR" sz="2050" spc="0" dirty="0">
                <a:solidFill>
                  <a:srgbClr val="28425C"/>
                </a:solidFill>
                <a:latin typeface="Calibri" panose="02020603050405020304" pitchFamily="2"/>
              </a:rPr>
              <a:t>rapport d’activité à contrôler par le CAC (pas de rapport de gestion obligatoire) </a:t>
            </a:r>
          </a:p>
          <a:p>
            <a:pPr marL="480060" marR="0" indent="-342900" algn="l">
              <a:lnSpc>
                <a:spcPts val="1700"/>
              </a:lnSpc>
              <a:spcBef>
                <a:spcPts val="1015"/>
              </a:spcBef>
              <a:spcAft>
                <a:spcPts val="0"/>
              </a:spcAft>
              <a:buFont typeface="Wingdings" panose="05000000000000000000" pitchFamily="2" charset="2"/>
              <a:buChar char="§"/>
            </a:pPr>
            <a:r>
              <a:rPr lang="fr-FR" sz="2050" spc="0" dirty="0">
                <a:solidFill>
                  <a:srgbClr val="28425C"/>
                </a:solidFill>
                <a:latin typeface="Calibri" panose="02020603050405020304" pitchFamily="2"/>
              </a:rPr>
              <a:t>procédure d’alerte applicable en trois phases (dispositions spécifiques aux fonds </a:t>
            </a:r>
            <a:r>
              <a:rPr lang="fr-FR" sz="2050" spc="-15" dirty="0">
                <a:solidFill>
                  <a:srgbClr val="28425C"/>
                </a:solidFill>
                <a:latin typeface="Calibri" panose="02020603050405020304" pitchFamily="2"/>
              </a:rPr>
              <a:t>de dotation) </a:t>
            </a:r>
          </a:p>
          <a:p>
            <a:pPr marL="480060" marR="0" indent="-342900" algn="l">
              <a:lnSpc>
                <a:spcPts val="1400"/>
              </a:lnSpc>
              <a:spcBef>
                <a:spcPts val="1015"/>
              </a:spcBef>
              <a:spcAft>
                <a:spcPts val="0"/>
              </a:spcAft>
              <a:buFont typeface="Wingdings" panose="05000000000000000000" pitchFamily="2" charset="2"/>
              <a:buChar char="§"/>
            </a:pPr>
            <a:r>
              <a:rPr lang="fr-FR" sz="2050" spc="10" dirty="0">
                <a:solidFill>
                  <a:srgbClr val="28425C"/>
                </a:solidFill>
                <a:latin typeface="Calibri" panose="02020603050405020304" pitchFamily="2"/>
              </a:rPr>
              <a:t>pas de rapport sur les conventions réglementées (sauf si prévu par les statuts) </a:t>
            </a:r>
          </a:p>
        </p:txBody>
      </p:sp>
      <p:pic>
        <p:nvPicPr>
          <p:cNvPr id="4" name="Picture 2">
            <a:extLst>
              <a:ext uri="{FF2B5EF4-FFF2-40B4-BE49-F238E27FC236}">
                <a16:creationId xmlns:a16="http://schemas.microsoft.com/office/drawing/2014/main" id="{D76FD457-BC27-FD71-9AAE-FBABCC2BB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23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4294967295"/>
          </p:nvPr>
        </p:nvSpPr>
        <p:spPr>
          <a:xfrm>
            <a:off x="572770" y="567055"/>
            <a:ext cx="5339758" cy="774065"/>
          </a:xfrm>
          <a:prstGeom prst="rect">
            <a:avLst/>
          </a:prstGeom>
          <a:noFill/>
          <a:ln w="0" cmpd="sng">
            <a:noFill/>
            <a:prstDash val="solid"/>
          </a:ln>
        </p:spPr>
        <p:txBody>
          <a:bodyPr vert="horz" lIns="0" tIns="0" rIns="0" bIns="0" anchor="t"/>
          <a:lstStyle/>
          <a:p>
            <a:pPr marL="45720" marR="0" indent="0" algn="l">
              <a:lnSpc>
                <a:spcPts val="3000"/>
              </a:lnSpc>
              <a:spcBef>
                <a:spcPts val="0"/>
              </a:spcBef>
              <a:spcAft>
                <a:spcPts val="0"/>
              </a:spcAft>
              <a:buNone/>
            </a:pPr>
            <a:r>
              <a:rPr lang="fr-FR" sz="3200" dirty="0">
                <a:solidFill>
                  <a:srgbClr val="EB671B"/>
                </a:solidFill>
              </a:rPr>
              <a:t>L’essentiel Juridique</a:t>
            </a:r>
          </a:p>
          <a:p>
            <a:pPr marL="45720" marR="0" indent="0" algn="l">
              <a:lnSpc>
                <a:spcPts val="3000"/>
              </a:lnSpc>
              <a:spcBef>
                <a:spcPts val="0"/>
              </a:spcBef>
              <a:spcAft>
                <a:spcPts val="0"/>
              </a:spcAft>
              <a:buNone/>
            </a:pPr>
            <a:r>
              <a:rPr lang="fr-FR" sz="3150" spc="0" dirty="0">
                <a:solidFill>
                  <a:srgbClr val="014685"/>
                </a:solidFill>
                <a:latin typeface="Calibri" panose="02020603050405020304" pitchFamily="2"/>
              </a:rPr>
              <a:t>Obligation administrative</a:t>
            </a:r>
            <a:endParaRPr lang="fr-FR" sz="3150" spc="-15" dirty="0">
              <a:solidFill>
                <a:srgbClr val="014685"/>
              </a:solidFill>
              <a:latin typeface="Calibri" panose="02020603050405020304" pitchFamily="2"/>
            </a:endParaRPr>
          </a:p>
        </p:txBody>
      </p:sp>
      <p:sp>
        <p:nvSpPr>
          <p:cNvPr id="5" name="Espace réservé du texte 4"/>
          <p:cNvSpPr>
            <a:spLocks noGrp="1"/>
          </p:cNvSpPr>
          <p:nvPr>
            <p:ph type="body" idx="4294967295"/>
          </p:nvPr>
        </p:nvSpPr>
        <p:spPr>
          <a:xfrm>
            <a:off x="601980" y="2101850"/>
            <a:ext cx="11354668" cy="3163570"/>
          </a:xfrm>
          <a:prstGeom prst="rect">
            <a:avLst/>
          </a:prstGeom>
          <a:noFill/>
          <a:ln w="0" cmpd="sng">
            <a:noFill/>
            <a:prstDash val="solid"/>
          </a:ln>
        </p:spPr>
        <p:txBody>
          <a:bodyPr vert="horz" lIns="0" tIns="95250" rIns="0" bIns="0" anchor="t">
            <a:normAutofit fontScale="92500"/>
          </a:bodyPr>
          <a:lstStyle/>
          <a:p>
            <a:pPr marL="228600" marR="0" indent="0" algn="l">
              <a:lnSpc>
                <a:spcPts val="3000"/>
              </a:lnSpc>
              <a:spcAft>
                <a:spcPts val="0"/>
              </a:spcAft>
              <a:buNone/>
            </a:pPr>
            <a:r>
              <a:rPr lang="fr-FR" sz="2800" spc="0" dirty="0">
                <a:solidFill>
                  <a:srgbClr val="28425C"/>
                </a:solidFill>
                <a:latin typeface="Calibri" panose="02020603050405020304" pitchFamily="2"/>
              </a:rPr>
              <a:t>Fin du fonds de dotation</a:t>
            </a:r>
          </a:p>
          <a:p>
            <a:pPr marL="1600200" lvl="1" indent="-457200">
              <a:lnSpc>
                <a:spcPct val="110000"/>
              </a:lnSpc>
              <a:spcBef>
                <a:spcPts val="1010"/>
              </a:spcBef>
            </a:pPr>
            <a:r>
              <a:rPr lang="fr-FR" spc="-25" dirty="0">
                <a:solidFill>
                  <a:srgbClr val="28425C"/>
                </a:solidFill>
                <a:latin typeface="Calibri" panose="02020603050405020304" pitchFamily="2"/>
              </a:rPr>
              <a:t>Arrivée du terme prévu par les statuts</a:t>
            </a:r>
            <a:endParaRPr lang="fr-FR" spc="-20" dirty="0">
              <a:solidFill>
                <a:srgbClr val="28425C"/>
              </a:solidFill>
              <a:latin typeface="Calibri" panose="02020603050405020304" pitchFamily="2"/>
            </a:endParaRPr>
          </a:p>
          <a:p>
            <a:pPr marL="1600200" lvl="1" indent="-457200">
              <a:lnSpc>
                <a:spcPct val="110000"/>
              </a:lnSpc>
              <a:spcBef>
                <a:spcPts val="1015"/>
              </a:spcBef>
            </a:pPr>
            <a:r>
              <a:rPr lang="fr-FR" spc="-25" dirty="0">
                <a:solidFill>
                  <a:srgbClr val="28425C"/>
                </a:solidFill>
                <a:latin typeface="Calibri" panose="02020603050405020304" pitchFamily="2"/>
              </a:rPr>
              <a:t>Décision du Conseil d’Administration</a:t>
            </a:r>
            <a:endParaRPr lang="fr-FR" spc="-50" dirty="0">
              <a:solidFill>
                <a:srgbClr val="28425C"/>
              </a:solidFill>
              <a:latin typeface="Calibri" panose="02020603050405020304" pitchFamily="2"/>
            </a:endParaRPr>
          </a:p>
          <a:p>
            <a:pPr marL="1600200" lvl="1" indent="-457200">
              <a:lnSpc>
                <a:spcPct val="110000"/>
              </a:lnSpc>
              <a:spcBef>
                <a:spcPts val="990"/>
              </a:spcBef>
            </a:pPr>
            <a:r>
              <a:rPr lang="fr-FR" spc="-5" dirty="0">
                <a:solidFill>
                  <a:srgbClr val="28425C"/>
                </a:solidFill>
                <a:latin typeface="Calibri" panose="02020603050405020304" pitchFamily="2"/>
              </a:rPr>
              <a:t>Décision judiciaire</a:t>
            </a:r>
          </a:p>
          <a:p>
            <a:pPr marL="1600200" lvl="1" indent="-457200">
              <a:lnSpc>
                <a:spcPct val="110000"/>
              </a:lnSpc>
              <a:spcBef>
                <a:spcPts val="990"/>
              </a:spcBef>
            </a:pPr>
            <a:r>
              <a:rPr lang="fr-FR" spc="-5" dirty="0">
                <a:solidFill>
                  <a:srgbClr val="28425C"/>
                </a:solidFill>
                <a:latin typeface="Calibri" panose="02020603050405020304" pitchFamily="2"/>
              </a:rPr>
              <a:t>Transformation en Fondation RUP : la personnalité morale se poursuit dans la fondation à partir de la date d’entrée en vigueur du décret de la reconnaissance RUP</a:t>
            </a:r>
            <a:endParaRPr lang="fr-FR" spc="0" dirty="0">
              <a:solidFill>
                <a:srgbClr val="28425C"/>
              </a:solidFill>
              <a:latin typeface="Calibri" panose="02020603050405020304" pitchFamily="2"/>
            </a:endParaRPr>
          </a:p>
        </p:txBody>
      </p:sp>
      <p:pic>
        <p:nvPicPr>
          <p:cNvPr id="2" name="Picture 2">
            <a:extLst>
              <a:ext uri="{FF2B5EF4-FFF2-40B4-BE49-F238E27FC236}">
                <a16:creationId xmlns:a16="http://schemas.microsoft.com/office/drawing/2014/main" id="{F1AA6F6B-784B-1DAD-9B24-D05292E1B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60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0849A-831F-25AB-91A1-EEE6DBDEE0DB}"/>
              </a:ext>
            </a:extLst>
          </p:cNvPr>
          <p:cNvSpPr>
            <a:spLocks noGrp="1"/>
          </p:cNvSpPr>
          <p:nvPr>
            <p:ph type="title"/>
          </p:nvPr>
        </p:nvSpPr>
        <p:spPr/>
        <p:txBody>
          <a:bodyPr>
            <a:normAutofit/>
          </a:bodyPr>
          <a:lstStyle/>
          <a:p>
            <a:r>
              <a:rPr lang="fr-FR" sz="4800" dirty="0"/>
              <a:t>Encadrement fiscal des fonds de dotation</a:t>
            </a:r>
          </a:p>
        </p:txBody>
      </p:sp>
    </p:spTree>
    <p:extLst>
      <p:ext uri="{BB962C8B-B14F-4D97-AF65-F5344CB8AC3E}">
        <p14:creationId xmlns:p14="http://schemas.microsoft.com/office/powerpoint/2010/main" val="1746231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621F3F68-535E-0DE2-8E97-96D7C05619B3}"/>
              </a:ext>
            </a:extLst>
          </p:cNvPr>
          <p:cNvSpPr txBox="1"/>
          <p:nvPr/>
        </p:nvSpPr>
        <p:spPr>
          <a:xfrm>
            <a:off x="291084" y="3185160"/>
            <a:ext cx="1591310" cy="1104900"/>
          </a:xfrm>
          <a:prstGeom prst="rect">
            <a:avLst/>
          </a:prstGeom>
          <a:solidFill>
            <a:srgbClr val="EBF0F8"/>
          </a:solidFill>
        </p:spPr>
        <p:txBody>
          <a:bodyPr vert="horz" wrap="square" lIns="0" tIns="6985" rIns="0" bIns="0" rtlCol="0">
            <a:spAutoFit/>
          </a:bodyPr>
          <a:lstStyle/>
          <a:p>
            <a:pPr>
              <a:lnSpc>
                <a:spcPct val="100000"/>
              </a:lnSpc>
              <a:spcBef>
                <a:spcPts val="55"/>
              </a:spcBef>
            </a:pPr>
            <a:endParaRPr sz="1750">
              <a:latin typeface="Times New Roman"/>
              <a:cs typeface="Times New Roman"/>
            </a:endParaRPr>
          </a:p>
          <a:p>
            <a:pPr marL="385445" marR="363220" indent="-17145">
              <a:lnSpc>
                <a:spcPct val="100000"/>
              </a:lnSpc>
            </a:pPr>
            <a:r>
              <a:rPr sz="1800" b="1" spc="-5" dirty="0">
                <a:latin typeface="Calibri"/>
                <a:cs typeface="Calibri"/>
              </a:rPr>
              <a:t>Fonds</a:t>
            </a:r>
            <a:r>
              <a:rPr sz="1800" b="1" spc="-120" dirty="0">
                <a:latin typeface="Calibri"/>
                <a:cs typeface="Calibri"/>
              </a:rPr>
              <a:t> </a:t>
            </a:r>
            <a:r>
              <a:rPr sz="1800" b="1" spc="5" dirty="0">
                <a:latin typeface="Calibri"/>
                <a:cs typeface="Calibri"/>
              </a:rPr>
              <a:t>de  </a:t>
            </a:r>
            <a:r>
              <a:rPr sz="1800" b="1" spc="-5" dirty="0">
                <a:latin typeface="Calibri"/>
                <a:cs typeface="Calibri"/>
              </a:rPr>
              <a:t>dotation</a:t>
            </a:r>
            <a:endParaRPr sz="1800">
              <a:latin typeface="Calibri"/>
              <a:cs typeface="Calibri"/>
            </a:endParaRPr>
          </a:p>
        </p:txBody>
      </p:sp>
      <p:sp>
        <p:nvSpPr>
          <p:cNvPr id="3" name="object 5">
            <a:extLst>
              <a:ext uri="{FF2B5EF4-FFF2-40B4-BE49-F238E27FC236}">
                <a16:creationId xmlns:a16="http://schemas.microsoft.com/office/drawing/2014/main" id="{EB7201EB-92CF-9FCD-E20B-2488DC44964B}"/>
              </a:ext>
            </a:extLst>
          </p:cNvPr>
          <p:cNvSpPr txBox="1"/>
          <p:nvPr/>
        </p:nvSpPr>
        <p:spPr>
          <a:xfrm>
            <a:off x="2462783" y="1461516"/>
            <a:ext cx="1652270" cy="1104900"/>
          </a:xfrm>
          <a:prstGeom prst="rect">
            <a:avLst/>
          </a:prstGeom>
          <a:solidFill>
            <a:srgbClr val="EBF0F8"/>
          </a:solidFill>
        </p:spPr>
        <p:txBody>
          <a:bodyPr vert="horz" wrap="square" lIns="0" tIns="0" rIns="0" bIns="0" rtlCol="0">
            <a:spAutoFit/>
          </a:bodyPr>
          <a:lstStyle/>
          <a:p>
            <a:pPr algn="ctr">
              <a:lnSpc>
                <a:spcPts val="2065"/>
              </a:lnSpc>
            </a:pPr>
            <a:r>
              <a:rPr sz="1800" b="1" spc="-5" dirty="0">
                <a:latin typeface="Calibri"/>
                <a:cs typeface="Calibri"/>
              </a:rPr>
              <a:t>Activité</a:t>
            </a:r>
            <a:r>
              <a:rPr sz="1800" b="1" spc="-35" dirty="0">
                <a:latin typeface="Calibri"/>
                <a:cs typeface="Calibri"/>
              </a:rPr>
              <a:t> </a:t>
            </a:r>
            <a:r>
              <a:rPr sz="1800" b="1" dirty="0">
                <a:latin typeface="Calibri"/>
                <a:cs typeface="Calibri"/>
              </a:rPr>
              <a:t>non</a:t>
            </a:r>
            <a:endParaRPr sz="1800" dirty="0">
              <a:latin typeface="Calibri"/>
              <a:cs typeface="Calibri"/>
            </a:endParaRPr>
          </a:p>
          <a:p>
            <a:pPr marL="295275" marR="288925" algn="ctr">
              <a:lnSpc>
                <a:spcPct val="100000"/>
              </a:lnSpc>
            </a:pPr>
            <a:r>
              <a:rPr sz="1800" b="1" spc="-10" dirty="0">
                <a:latin typeface="Calibri"/>
                <a:cs typeface="Calibri"/>
              </a:rPr>
              <a:t>lucrative</a:t>
            </a:r>
            <a:r>
              <a:rPr sz="1800" b="1" spc="-120" dirty="0">
                <a:latin typeface="Calibri"/>
                <a:cs typeface="Calibri"/>
              </a:rPr>
              <a:t> </a:t>
            </a:r>
            <a:r>
              <a:rPr sz="1800" b="1" spc="-10" dirty="0">
                <a:latin typeface="Calibri"/>
                <a:cs typeface="Calibri"/>
              </a:rPr>
              <a:t>et  d’intérêt  général</a:t>
            </a:r>
            <a:endParaRPr sz="1800" dirty="0">
              <a:latin typeface="Calibri"/>
              <a:cs typeface="Calibri"/>
            </a:endParaRPr>
          </a:p>
        </p:txBody>
      </p:sp>
      <p:sp>
        <p:nvSpPr>
          <p:cNvPr id="4" name="object 6">
            <a:extLst>
              <a:ext uri="{FF2B5EF4-FFF2-40B4-BE49-F238E27FC236}">
                <a16:creationId xmlns:a16="http://schemas.microsoft.com/office/drawing/2014/main" id="{853B0A2E-E057-BCC1-20F8-6091A3D34ECF}"/>
              </a:ext>
            </a:extLst>
          </p:cNvPr>
          <p:cNvSpPr txBox="1"/>
          <p:nvPr/>
        </p:nvSpPr>
        <p:spPr>
          <a:xfrm>
            <a:off x="2462783" y="4704588"/>
            <a:ext cx="1591310" cy="1104900"/>
          </a:xfrm>
          <a:prstGeom prst="rect">
            <a:avLst/>
          </a:prstGeom>
          <a:solidFill>
            <a:srgbClr val="C5DFB4"/>
          </a:solidFill>
        </p:spPr>
        <p:txBody>
          <a:bodyPr vert="horz" wrap="square" lIns="0" tIns="6350" rIns="0" bIns="0" rtlCol="0">
            <a:spAutoFit/>
          </a:bodyPr>
          <a:lstStyle/>
          <a:p>
            <a:pPr>
              <a:lnSpc>
                <a:spcPct val="100000"/>
              </a:lnSpc>
              <a:spcBef>
                <a:spcPts val="50"/>
              </a:spcBef>
            </a:pPr>
            <a:endParaRPr sz="1750">
              <a:latin typeface="Times New Roman"/>
              <a:cs typeface="Times New Roman"/>
            </a:endParaRPr>
          </a:p>
          <a:p>
            <a:pPr marL="384175" marR="377825" indent="46990">
              <a:lnSpc>
                <a:spcPct val="100000"/>
              </a:lnSpc>
            </a:pPr>
            <a:r>
              <a:rPr sz="1800" b="1" spc="-5" dirty="0">
                <a:latin typeface="Calibri"/>
                <a:cs typeface="Calibri"/>
              </a:rPr>
              <a:t>Activité  </a:t>
            </a:r>
            <a:r>
              <a:rPr sz="1800" b="1" dirty="0">
                <a:latin typeface="Calibri"/>
                <a:cs typeface="Calibri"/>
              </a:rPr>
              <a:t>l</a:t>
            </a:r>
            <a:r>
              <a:rPr sz="1800" b="1" spc="5" dirty="0">
                <a:latin typeface="Calibri"/>
                <a:cs typeface="Calibri"/>
              </a:rPr>
              <a:t>u</a:t>
            </a:r>
            <a:r>
              <a:rPr sz="1800" b="1" dirty="0">
                <a:latin typeface="Calibri"/>
                <a:cs typeface="Calibri"/>
              </a:rPr>
              <a:t>c</a:t>
            </a:r>
            <a:r>
              <a:rPr sz="1800" b="1" spc="-40" dirty="0">
                <a:latin typeface="Calibri"/>
                <a:cs typeface="Calibri"/>
              </a:rPr>
              <a:t>r</a:t>
            </a:r>
            <a:r>
              <a:rPr sz="1800" b="1" spc="-15" dirty="0">
                <a:latin typeface="Calibri"/>
                <a:cs typeface="Calibri"/>
              </a:rPr>
              <a:t>a</a:t>
            </a:r>
            <a:r>
              <a:rPr sz="1800" b="1" dirty="0">
                <a:latin typeface="Calibri"/>
                <a:cs typeface="Calibri"/>
              </a:rPr>
              <a:t>ti</a:t>
            </a:r>
            <a:r>
              <a:rPr sz="1800" b="1" spc="-15" dirty="0">
                <a:latin typeface="Calibri"/>
                <a:cs typeface="Calibri"/>
              </a:rPr>
              <a:t>v</a:t>
            </a:r>
            <a:r>
              <a:rPr sz="1800" b="1" dirty="0">
                <a:latin typeface="Calibri"/>
                <a:cs typeface="Calibri"/>
              </a:rPr>
              <a:t>e</a:t>
            </a:r>
            <a:endParaRPr sz="1800">
              <a:latin typeface="Calibri"/>
              <a:cs typeface="Calibri"/>
            </a:endParaRPr>
          </a:p>
        </p:txBody>
      </p:sp>
      <p:sp>
        <p:nvSpPr>
          <p:cNvPr id="5" name="object 7">
            <a:extLst>
              <a:ext uri="{FF2B5EF4-FFF2-40B4-BE49-F238E27FC236}">
                <a16:creationId xmlns:a16="http://schemas.microsoft.com/office/drawing/2014/main" id="{BB18C2BB-78F2-5EB7-1BB6-2D8F02B0C962}"/>
              </a:ext>
            </a:extLst>
          </p:cNvPr>
          <p:cNvSpPr txBox="1"/>
          <p:nvPr/>
        </p:nvSpPr>
        <p:spPr>
          <a:xfrm>
            <a:off x="5160264" y="4687823"/>
            <a:ext cx="1705610" cy="1104900"/>
          </a:xfrm>
          <a:prstGeom prst="rect">
            <a:avLst/>
          </a:prstGeom>
          <a:solidFill>
            <a:srgbClr val="C5DFB4"/>
          </a:solidFill>
        </p:spPr>
        <p:txBody>
          <a:bodyPr vert="horz" wrap="square" lIns="0" tIns="0" rIns="0" bIns="0" rtlCol="0">
            <a:spAutoFit/>
          </a:bodyPr>
          <a:lstStyle/>
          <a:p>
            <a:pPr algn="ctr">
              <a:lnSpc>
                <a:spcPts val="2070"/>
              </a:lnSpc>
            </a:pPr>
            <a:r>
              <a:rPr sz="1800" b="1" spc="-5" dirty="0">
                <a:latin typeface="Calibri"/>
                <a:cs typeface="Calibri"/>
              </a:rPr>
              <a:t>Imposition</a:t>
            </a:r>
            <a:r>
              <a:rPr sz="1800" b="1" spc="-45" dirty="0">
                <a:latin typeface="Calibri"/>
                <a:cs typeface="Calibri"/>
              </a:rPr>
              <a:t> </a:t>
            </a:r>
            <a:r>
              <a:rPr sz="1800" b="1" dirty="0">
                <a:latin typeface="Calibri"/>
                <a:cs typeface="Calibri"/>
              </a:rPr>
              <a:t>IS</a:t>
            </a:r>
            <a:endParaRPr sz="1800">
              <a:latin typeface="Calibri"/>
              <a:cs typeface="Calibri"/>
            </a:endParaRPr>
          </a:p>
          <a:p>
            <a:pPr marL="99060" marR="91440" algn="ctr">
              <a:lnSpc>
                <a:spcPct val="100000"/>
              </a:lnSpc>
            </a:pPr>
            <a:r>
              <a:rPr sz="1800" b="1" spc="-5" dirty="0">
                <a:latin typeface="Calibri"/>
                <a:cs typeface="Calibri"/>
              </a:rPr>
              <a:t>au taux </a:t>
            </a:r>
            <a:r>
              <a:rPr sz="1800" b="1" dirty="0">
                <a:latin typeface="Calibri"/>
                <a:cs typeface="Calibri"/>
              </a:rPr>
              <a:t>de</a:t>
            </a:r>
            <a:r>
              <a:rPr sz="1800" b="1" spc="-100" dirty="0">
                <a:latin typeface="Calibri"/>
                <a:cs typeface="Calibri"/>
              </a:rPr>
              <a:t> </a:t>
            </a:r>
            <a:r>
              <a:rPr sz="1800" b="1" spc="-5" dirty="0">
                <a:latin typeface="Calibri"/>
                <a:cs typeface="Calibri"/>
              </a:rPr>
              <a:t>droit  commun</a:t>
            </a:r>
            <a:endParaRPr sz="1800">
              <a:latin typeface="Calibri"/>
              <a:cs typeface="Calibri"/>
            </a:endParaRPr>
          </a:p>
          <a:p>
            <a:pPr algn="ctr">
              <a:lnSpc>
                <a:spcPct val="100000"/>
              </a:lnSpc>
            </a:pPr>
            <a:r>
              <a:rPr sz="1800" b="1" spc="-5" dirty="0">
                <a:latin typeface="Calibri"/>
                <a:cs typeface="Calibri"/>
              </a:rPr>
              <a:t>(</a:t>
            </a:r>
            <a:r>
              <a:rPr sz="1800" b="1" i="1" spc="-5" dirty="0">
                <a:latin typeface="Calibri"/>
                <a:cs typeface="Calibri"/>
              </a:rPr>
              <a:t>CGI, art.</a:t>
            </a:r>
            <a:r>
              <a:rPr sz="1800" b="1" i="1" spc="-20" dirty="0">
                <a:latin typeface="Calibri"/>
                <a:cs typeface="Calibri"/>
              </a:rPr>
              <a:t> </a:t>
            </a:r>
            <a:r>
              <a:rPr sz="1800" b="1" i="1" spc="-5" dirty="0">
                <a:latin typeface="Calibri"/>
                <a:cs typeface="Calibri"/>
              </a:rPr>
              <a:t>206-1</a:t>
            </a:r>
            <a:r>
              <a:rPr sz="1800" b="1" spc="-5" dirty="0">
                <a:latin typeface="Calibri"/>
                <a:cs typeface="Calibri"/>
              </a:rPr>
              <a:t>)</a:t>
            </a:r>
            <a:endParaRPr sz="1800">
              <a:latin typeface="Calibri"/>
              <a:cs typeface="Calibri"/>
            </a:endParaRPr>
          </a:p>
        </p:txBody>
      </p:sp>
      <p:sp>
        <p:nvSpPr>
          <p:cNvPr id="6" name="object 8">
            <a:extLst>
              <a:ext uri="{FF2B5EF4-FFF2-40B4-BE49-F238E27FC236}">
                <a16:creationId xmlns:a16="http://schemas.microsoft.com/office/drawing/2014/main" id="{88584C97-72F6-C6C1-06E5-CFECDFF17901}"/>
              </a:ext>
            </a:extLst>
          </p:cNvPr>
          <p:cNvSpPr/>
          <p:nvPr/>
        </p:nvSpPr>
        <p:spPr>
          <a:xfrm>
            <a:off x="4968240" y="1461516"/>
            <a:ext cx="1815464" cy="1104900"/>
          </a:xfrm>
          <a:custGeom>
            <a:avLst/>
            <a:gdLst/>
            <a:ahLst/>
            <a:cxnLst/>
            <a:rect l="l" t="t" r="r" b="b"/>
            <a:pathLst>
              <a:path w="1815465" h="1104900">
                <a:moveTo>
                  <a:pt x="1815084" y="0"/>
                </a:moveTo>
                <a:lnTo>
                  <a:pt x="0" y="0"/>
                </a:lnTo>
                <a:lnTo>
                  <a:pt x="0" y="1104900"/>
                </a:lnTo>
                <a:lnTo>
                  <a:pt x="1815084" y="1104900"/>
                </a:lnTo>
                <a:lnTo>
                  <a:pt x="1815084" y="0"/>
                </a:lnTo>
                <a:close/>
              </a:path>
            </a:pathLst>
          </a:custGeom>
          <a:solidFill>
            <a:srgbClr val="F4B083"/>
          </a:solidFill>
        </p:spPr>
        <p:txBody>
          <a:bodyPr wrap="square" lIns="0" tIns="0" rIns="0" bIns="0" rtlCol="0"/>
          <a:lstStyle/>
          <a:p>
            <a:endParaRPr/>
          </a:p>
        </p:txBody>
      </p:sp>
      <p:sp>
        <p:nvSpPr>
          <p:cNvPr id="7" name="object 9">
            <a:extLst>
              <a:ext uri="{FF2B5EF4-FFF2-40B4-BE49-F238E27FC236}">
                <a16:creationId xmlns:a16="http://schemas.microsoft.com/office/drawing/2014/main" id="{069B3247-E771-E1E4-1925-2D1765D9BAB8}"/>
              </a:ext>
            </a:extLst>
          </p:cNvPr>
          <p:cNvSpPr txBox="1"/>
          <p:nvPr/>
        </p:nvSpPr>
        <p:spPr>
          <a:xfrm>
            <a:off x="4968240" y="1461516"/>
            <a:ext cx="1815464" cy="1104900"/>
          </a:xfrm>
          <a:prstGeom prst="rect">
            <a:avLst/>
          </a:prstGeom>
        </p:spPr>
        <p:txBody>
          <a:bodyPr vert="horz" wrap="square" lIns="0" tIns="6985" rIns="0" bIns="0" rtlCol="0">
            <a:spAutoFit/>
          </a:bodyPr>
          <a:lstStyle/>
          <a:p>
            <a:pPr>
              <a:lnSpc>
                <a:spcPct val="100000"/>
              </a:lnSpc>
              <a:spcBef>
                <a:spcPts val="55"/>
              </a:spcBef>
            </a:pPr>
            <a:endParaRPr sz="1750">
              <a:latin typeface="Times New Roman"/>
              <a:cs typeface="Times New Roman"/>
            </a:endParaRPr>
          </a:p>
          <a:p>
            <a:pPr marL="262255" marR="254635" indent="16510">
              <a:lnSpc>
                <a:spcPct val="100000"/>
              </a:lnSpc>
            </a:pPr>
            <a:r>
              <a:rPr sz="1800" b="1" spc="-5" dirty="0">
                <a:latin typeface="Calibri"/>
                <a:cs typeface="Calibri"/>
              </a:rPr>
              <a:t>Dotation non  </a:t>
            </a:r>
            <a:r>
              <a:rPr sz="1800" b="1" spc="-10" dirty="0">
                <a:latin typeface="Calibri"/>
                <a:cs typeface="Calibri"/>
              </a:rPr>
              <a:t>c</a:t>
            </a:r>
            <a:r>
              <a:rPr sz="1800" b="1" dirty="0">
                <a:latin typeface="Calibri"/>
                <a:cs typeface="Calibri"/>
              </a:rPr>
              <a:t>o</a:t>
            </a:r>
            <a:r>
              <a:rPr sz="1800" b="1" spc="5" dirty="0">
                <a:latin typeface="Calibri"/>
                <a:cs typeface="Calibri"/>
              </a:rPr>
              <a:t>n</a:t>
            </a:r>
            <a:r>
              <a:rPr sz="1800" b="1" dirty="0">
                <a:latin typeface="Calibri"/>
                <a:cs typeface="Calibri"/>
              </a:rPr>
              <a:t>so</a:t>
            </a:r>
            <a:r>
              <a:rPr sz="1800" b="1" spc="-5" dirty="0">
                <a:latin typeface="Calibri"/>
                <a:cs typeface="Calibri"/>
              </a:rPr>
              <a:t>m</a:t>
            </a:r>
            <a:r>
              <a:rPr sz="1800" b="1" spc="-20" dirty="0">
                <a:latin typeface="Calibri"/>
                <a:cs typeface="Calibri"/>
              </a:rPr>
              <a:t>p</a:t>
            </a:r>
            <a:r>
              <a:rPr sz="1800" b="1" dirty="0">
                <a:latin typeface="Calibri"/>
                <a:cs typeface="Calibri"/>
              </a:rPr>
              <a:t>ti</a:t>
            </a:r>
            <a:r>
              <a:rPr sz="1800" b="1" spc="-10" dirty="0">
                <a:latin typeface="Calibri"/>
                <a:cs typeface="Calibri"/>
              </a:rPr>
              <a:t>b</a:t>
            </a:r>
            <a:r>
              <a:rPr sz="1800" b="1" spc="-15" dirty="0">
                <a:latin typeface="Calibri"/>
                <a:cs typeface="Calibri"/>
              </a:rPr>
              <a:t>l</a:t>
            </a:r>
            <a:r>
              <a:rPr sz="1800" b="1" dirty="0">
                <a:latin typeface="Calibri"/>
                <a:cs typeface="Calibri"/>
              </a:rPr>
              <a:t>e</a:t>
            </a:r>
            <a:endParaRPr sz="1800">
              <a:latin typeface="Calibri"/>
              <a:cs typeface="Calibri"/>
            </a:endParaRPr>
          </a:p>
        </p:txBody>
      </p:sp>
      <p:sp>
        <p:nvSpPr>
          <p:cNvPr id="8" name="object 10">
            <a:extLst>
              <a:ext uri="{FF2B5EF4-FFF2-40B4-BE49-F238E27FC236}">
                <a16:creationId xmlns:a16="http://schemas.microsoft.com/office/drawing/2014/main" id="{DAF15511-7FA3-29D0-B707-28DB0980EF5E}"/>
              </a:ext>
            </a:extLst>
          </p:cNvPr>
          <p:cNvSpPr txBox="1"/>
          <p:nvPr/>
        </p:nvSpPr>
        <p:spPr>
          <a:xfrm>
            <a:off x="7891271" y="3326891"/>
            <a:ext cx="3949065" cy="1104900"/>
          </a:xfrm>
          <a:prstGeom prst="rect">
            <a:avLst/>
          </a:prstGeom>
          <a:solidFill>
            <a:srgbClr val="FFE699"/>
          </a:solidFill>
        </p:spPr>
        <p:txBody>
          <a:bodyPr vert="horz" wrap="square" lIns="0" tIns="0" rIns="0" bIns="0" rtlCol="0">
            <a:spAutoFit/>
          </a:bodyPr>
          <a:lstStyle/>
          <a:p>
            <a:pPr algn="ctr">
              <a:lnSpc>
                <a:spcPts val="2065"/>
              </a:lnSpc>
            </a:pPr>
            <a:r>
              <a:rPr sz="1800" b="1" spc="-5" dirty="0">
                <a:latin typeface="Calibri"/>
                <a:cs typeface="Calibri"/>
              </a:rPr>
              <a:t>Imposition</a:t>
            </a:r>
            <a:endParaRPr sz="1800">
              <a:latin typeface="Calibri"/>
              <a:cs typeface="Calibri"/>
            </a:endParaRPr>
          </a:p>
          <a:p>
            <a:pPr marL="319405" marR="310515" algn="ctr">
              <a:lnSpc>
                <a:spcPct val="100000"/>
              </a:lnSpc>
            </a:pPr>
            <a:r>
              <a:rPr sz="1800" b="1" dirty="0">
                <a:latin typeface="Calibri"/>
                <a:cs typeface="Calibri"/>
              </a:rPr>
              <a:t>IS </a:t>
            </a:r>
            <a:r>
              <a:rPr sz="1800" b="1" spc="-5" dirty="0">
                <a:latin typeface="Calibri"/>
                <a:cs typeface="Calibri"/>
              </a:rPr>
              <a:t>au taux réduit </a:t>
            </a:r>
            <a:r>
              <a:rPr sz="1800" b="1" dirty="0">
                <a:latin typeface="Calibri"/>
                <a:cs typeface="Calibri"/>
              </a:rPr>
              <a:t>sur les </a:t>
            </a:r>
            <a:r>
              <a:rPr sz="1800" b="1" spc="-10" dirty="0">
                <a:latin typeface="Calibri"/>
                <a:cs typeface="Calibri"/>
              </a:rPr>
              <a:t>revenus</a:t>
            </a:r>
            <a:r>
              <a:rPr sz="1800" b="1" spc="-110" dirty="0">
                <a:latin typeface="Calibri"/>
                <a:cs typeface="Calibri"/>
              </a:rPr>
              <a:t> </a:t>
            </a:r>
            <a:r>
              <a:rPr sz="1800" b="1" spc="5" dirty="0">
                <a:latin typeface="Calibri"/>
                <a:cs typeface="Calibri"/>
              </a:rPr>
              <a:t>du  </a:t>
            </a:r>
            <a:r>
              <a:rPr sz="1800" b="1" spc="-5" dirty="0">
                <a:latin typeface="Calibri"/>
                <a:cs typeface="Calibri"/>
              </a:rPr>
              <a:t>patrimoine </a:t>
            </a:r>
            <a:r>
              <a:rPr sz="1800" b="1" spc="-10" dirty="0">
                <a:latin typeface="Calibri"/>
                <a:cs typeface="Calibri"/>
              </a:rPr>
              <a:t>(taux </a:t>
            </a:r>
            <a:r>
              <a:rPr sz="1800" b="1" dirty="0">
                <a:latin typeface="Calibri"/>
                <a:cs typeface="Calibri"/>
              </a:rPr>
              <a:t>de 10, 15, 24</a:t>
            </a:r>
            <a:r>
              <a:rPr sz="1800" b="1" spc="-65" dirty="0">
                <a:latin typeface="Calibri"/>
                <a:cs typeface="Calibri"/>
              </a:rPr>
              <a:t> </a:t>
            </a:r>
            <a:r>
              <a:rPr sz="1800" b="1" spc="-5" dirty="0">
                <a:latin typeface="Calibri"/>
                <a:cs typeface="Calibri"/>
              </a:rPr>
              <a:t>%)</a:t>
            </a:r>
            <a:endParaRPr sz="1800">
              <a:latin typeface="Calibri"/>
              <a:cs typeface="Calibri"/>
            </a:endParaRPr>
          </a:p>
          <a:p>
            <a:pPr marL="51435" algn="ctr">
              <a:lnSpc>
                <a:spcPct val="100000"/>
              </a:lnSpc>
            </a:pPr>
            <a:r>
              <a:rPr sz="1800" b="1" spc="-5" dirty="0">
                <a:latin typeface="Calibri"/>
                <a:cs typeface="Calibri"/>
              </a:rPr>
              <a:t>(</a:t>
            </a:r>
            <a:r>
              <a:rPr sz="1800" b="1" i="1" spc="-5" dirty="0">
                <a:latin typeface="Calibri"/>
                <a:cs typeface="Calibri"/>
              </a:rPr>
              <a:t>CGI, art.</a:t>
            </a:r>
            <a:r>
              <a:rPr sz="1800" b="1" i="1" spc="5" dirty="0">
                <a:latin typeface="Calibri"/>
                <a:cs typeface="Calibri"/>
              </a:rPr>
              <a:t> </a:t>
            </a:r>
            <a:r>
              <a:rPr sz="1800" b="1" i="1" spc="-5" dirty="0">
                <a:latin typeface="Calibri"/>
                <a:cs typeface="Calibri"/>
              </a:rPr>
              <a:t>206-5</a:t>
            </a:r>
            <a:r>
              <a:rPr sz="1800" b="1" spc="-5" dirty="0">
                <a:latin typeface="Calibri"/>
                <a:cs typeface="Calibri"/>
              </a:rPr>
              <a:t>)</a:t>
            </a:r>
            <a:endParaRPr sz="1800">
              <a:latin typeface="Calibri"/>
              <a:cs typeface="Calibri"/>
            </a:endParaRPr>
          </a:p>
        </p:txBody>
      </p:sp>
      <p:sp>
        <p:nvSpPr>
          <p:cNvPr id="9" name="object 11">
            <a:extLst>
              <a:ext uri="{FF2B5EF4-FFF2-40B4-BE49-F238E27FC236}">
                <a16:creationId xmlns:a16="http://schemas.microsoft.com/office/drawing/2014/main" id="{4355D8CD-2B85-3C7C-F0C3-3BB41282F9BE}"/>
              </a:ext>
            </a:extLst>
          </p:cNvPr>
          <p:cNvSpPr txBox="1"/>
          <p:nvPr/>
        </p:nvSpPr>
        <p:spPr>
          <a:xfrm>
            <a:off x="7796783" y="1461516"/>
            <a:ext cx="3947160" cy="1104900"/>
          </a:xfrm>
          <a:prstGeom prst="rect">
            <a:avLst/>
          </a:prstGeom>
          <a:solidFill>
            <a:srgbClr val="F4B083"/>
          </a:solidFill>
        </p:spPr>
        <p:txBody>
          <a:bodyPr vert="horz" wrap="square" lIns="0" tIns="0" rIns="0" bIns="0" rtlCol="0">
            <a:spAutoFit/>
          </a:bodyPr>
          <a:lstStyle/>
          <a:p>
            <a:pPr>
              <a:lnSpc>
                <a:spcPct val="100000"/>
              </a:lnSpc>
            </a:pPr>
            <a:endParaRPr sz="1800">
              <a:latin typeface="Times New Roman"/>
              <a:cs typeface="Times New Roman"/>
            </a:endParaRPr>
          </a:p>
          <a:p>
            <a:pPr marL="1203960">
              <a:lnSpc>
                <a:spcPct val="100000"/>
              </a:lnSpc>
              <a:spcBef>
                <a:spcPts val="1075"/>
              </a:spcBef>
            </a:pPr>
            <a:r>
              <a:rPr sz="1800" b="1" spc="-15" dirty="0">
                <a:latin typeface="Calibri"/>
                <a:cs typeface="Calibri"/>
              </a:rPr>
              <a:t>Exonération</a:t>
            </a:r>
            <a:r>
              <a:rPr sz="1800" b="1" spc="-50" dirty="0">
                <a:latin typeface="Calibri"/>
                <a:cs typeface="Calibri"/>
              </a:rPr>
              <a:t> </a:t>
            </a:r>
            <a:r>
              <a:rPr sz="1800" b="1" dirty="0">
                <a:latin typeface="Calibri"/>
                <a:cs typeface="Calibri"/>
              </a:rPr>
              <a:t>d’IS</a:t>
            </a:r>
            <a:endParaRPr sz="1800">
              <a:latin typeface="Calibri"/>
              <a:cs typeface="Calibri"/>
            </a:endParaRPr>
          </a:p>
        </p:txBody>
      </p:sp>
      <p:sp>
        <p:nvSpPr>
          <p:cNvPr id="10" name="object 12">
            <a:extLst>
              <a:ext uri="{FF2B5EF4-FFF2-40B4-BE49-F238E27FC236}">
                <a16:creationId xmlns:a16="http://schemas.microsoft.com/office/drawing/2014/main" id="{8A763143-B345-1258-A906-85BCC064152F}"/>
              </a:ext>
            </a:extLst>
          </p:cNvPr>
          <p:cNvSpPr txBox="1"/>
          <p:nvPr/>
        </p:nvSpPr>
        <p:spPr>
          <a:xfrm>
            <a:off x="5049011" y="3337559"/>
            <a:ext cx="1816735" cy="1104900"/>
          </a:xfrm>
          <a:prstGeom prst="rect">
            <a:avLst/>
          </a:prstGeom>
          <a:solidFill>
            <a:srgbClr val="FFE699"/>
          </a:solidFill>
        </p:spPr>
        <p:txBody>
          <a:bodyPr vert="horz" wrap="square" lIns="0" tIns="6350" rIns="0" bIns="0" rtlCol="0">
            <a:spAutoFit/>
          </a:bodyPr>
          <a:lstStyle/>
          <a:p>
            <a:pPr>
              <a:lnSpc>
                <a:spcPct val="100000"/>
              </a:lnSpc>
              <a:spcBef>
                <a:spcPts val="50"/>
              </a:spcBef>
            </a:pPr>
            <a:endParaRPr sz="1750" dirty="0">
              <a:latin typeface="Times New Roman"/>
              <a:cs typeface="Times New Roman"/>
            </a:endParaRPr>
          </a:p>
          <a:p>
            <a:pPr marL="262890" marR="255904" indent="225425">
              <a:lnSpc>
                <a:spcPct val="100000"/>
              </a:lnSpc>
              <a:spcBef>
                <a:spcPts val="5"/>
              </a:spcBef>
            </a:pPr>
            <a:r>
              <a:rPr sz="1800" b="1" spc="-5" dirty="0">
                <a:latin typeface="Calibri"/>
                <a:cs typeface="Calibri"/>
              </a:rPr>
              <a:t>Dotation  </a:t>
            </a:r>
            <a:r>
              <a:rPr sz="1800" b="1" spc="-10" dirty="0">
                <a:latin typeface="Calibri"/>
                <a:cs typeface="Calibri"/>
              </a:rPr>
              <a:t>c</a:t>
            </a:r>
            <a:r>
              <a:rPr sz="1800" b="1" dirty="0">
                <a:latin typeface="Calibri"/>
                <a:cs typeface="Calibri"/>
              </a:rPr>
              <a:t>o</a:t>
            </a:r>
            <a:r>
              <a:rPr sz="1800" b="1" spc="5" dirty="0">
                <a:latin typeface="Calibri"/>
                <a:cs typeface="Calibri"/>
              </a:rPr>
              <a:t>n</a:t>
            </a:r>
            <a:r>
              <a:rPr sz="1800" b="1" dirty="0">
                <a:latin typeface="Calibri"/>
                <a:cs typeface="Calibri"/>
              </a:rPr>
              <a:t>so</a:t>
            </a:r>
            <a:r>
              <a:rPr sz="1800" b="1" spc="-5" dirty="0">
                <a:latin typeface="Calibri"/>
                <a:cs typeface="Calibri"/>
              </a:rPr>
              <a:t>m</a:t>
            </a:r>
            <a:r>
              <a:rPr sz="1800" b="1" spc="-20" dirty="0">
                <a:latin typeface="Calibri"/>
                <a:cs typeface="Calibri"/>
              </a:rPr>
              <a:t>p</a:t>
            </a:r>
            <a:r>
              <a:rPr sz="1800" b="1" dirty="0">
                <a:latin typeface="Calibri"/>
                <a:cs typeface="Calibri"/>
              </a:rPr>
              <a:t>ti</a:t>
            </a:r>
            <a:r>
              <a:rPr sz="1800" b="1" spc="-10" dirty="0">
                <a:latin typeface="Calibri"/>
                <a:cs typeface="Calibri"/>
              </a:rPr>
              <a:t>b</a:t>
            </a:r>
            <a:r>
              <a:rPr sz="1800" b="1" spc="-15" dirty="0">
                <a:latin typeface="Calibri"/>
                <a:cs typeface="Calibri"/>
              </a:rPr>
              <a:t>l</a:t>
            </a:r>
            <a:r>
              <a:rPr sz="1800" b="1" dirty="0">
                <a:latin typeface="Calibri"/>
                <a:cs typeface="Calibri"/>
              </a:rPr>
              <a:t>e</a:t>
            </a:r>
            <a:endParaRPr sz="1800" dirty="0">
              <a:latin typeface="Calibri"/>
              <a:cs typeface="Calibri"/>
            </a:endParaRPr>
          </a:p>
        </p:txBody>
      </p:sp>
      <p:sp>
        <p:nvSpPr>
          <p:cNvPr id="11" name="object 13">
            <a:extLst>
              <a:ext uri="{FF2B5EF4-FFF2-40B4-BE49-F238E27FC236}">
                <a16:creationId xmlns:a16="http://schemas.microsoft.com/office/drawing/2014/main" id="{7541A35E-859B-D880-C6B3-F981EC609C5E}"/>
              </a:ext>
            </a:extLst>
          </p:cNvPr>
          <p:cNvSpPr/>
          <p:nvPr/>
        </p:nvSpPr>
        <p:spPr>
          <a:xfrm>
            <a:off x="1882901" y="2607802"/>
            <a:ext cx="1358900" cy="1130935"/>
          </a:xfrm>
          <a:custGeom>
            <a:avLst/>
            <a:gdLst/>
            <a:ahLst/>
            <a:cxnLst/>
            <a:rect l="l" t="t" r="r" b="b"/>
            <a:pathLst>
              <a:path w="1358900" h="1130935">
                <a:moveTo>
                  <a:pt x="0" y="1130668"/>
                </a:moveTo>
                <a:lnTo>
                  <a:pt x="1358493" y="0"/>
                </a:lnTo>
              </a:path>
            </a:pathLst>
          </a:custGeom>
          <a:ln w="19050">
            <a:solidFill>
              <a:srgbClr val="4471C4"/>
            </a:solidFill>
          </a:ln>
        </p:spPr>
        <p:txBody>
          <a:bodyPr wrap="square" lIns="0" tIns="0" rIns="0" bIns="0" rtlCol="0"/>
          <a:lstStyle/>
          <a:p>
            <a:endParaRPr/>
          </a:p>
        </p:txBody>
      </p:sp>
      <p:sp>
        <p:nvSpPr>
          <p:cNvPr id="12" name="object 14">
            <a:extLst>
              <a:ext uri="{FF2B5EF4-FFF2-40B4-BE49-F238E27FC236}">
                <a16:creationId xmlns:a16="http://schemas.microsoft.com/office/drawing/2014/main" id="{801925AC-B87C-63BA-41C6-CBC3033B0C65}"/>
              </a:ext>
            </a:extLst>
          </p:cNvPr>
          <p:cNvSpPr/>
          <p:nvPr/>
        </p:nvSpPr>
        <p:spPr>
          <a:xfrm>
            <a:off x="3207254" y="2567180"/>
            <a:ext cx="83185" cy="78105"/>
          </a:xfrm>
          <a:custGeom>
            <a:avLst/>
            <a:gdLst/>
            <a:ahLst/>
            <a:cxnLst/>
            <a:rect l="l" t="t" r="r" b="b"/>
            <a:pathLst>
              <a:path w="83185" h="78105">
                <a:moveTo>
                  <a:pt x="82943" y="0"/>
                </a:moveTo>
                <a:lnTo>
                  <a:pt x="0" y="19469"/>
                </a:lnTo>
                <a:lnTo>
                  <a:pt x="48755" y="78028"/>
                </a:lnTo>
                <a:lnTo>
                  <a:pt x="82943" y="0"/>
                </a:lnTo>
                <a:close/>
              </a:path>
            </a:pathLst>
          </a:custGeom>
          <a:solidFill>
            <a:srgbClr val="4471C4"/>
          </a:solidFill>
        </p:spPr>
        <p:txBody>
          <a:bodyPr wrap="square" lIns="0" tIns="0" rIns="0" bIns="0" rtlCol="0"/>
          <a:lstStyle/>
          <a:p>
            <a:endParaRPr/>
          </a:p>
        </p:txBody>
      </p:sp>
      <p:sp>
        <p:nvSpPr>
          <p:cNvPr id="13" name="object 15">
            <a:extLst>
              <a:ext uri="{FF2B5EF4-FFF2-40B4-BE49-F238E27FC236}">
                <a16:creationId xmlns:a16="http://schemas.microsoft.com/office/drawing/2014/main" id="{BA768A5C-C7B2-221F-B7DF-501F0F08AC76}"/>
              </a:ext>
            </a:extLst>
          </p:cNvPr>
          <p:cNvSpPr/>
          <p:nvPr/>
        </p:nvSpPr>
        <p:spPr>
          <a:xfrm>
            <a:off x="1882901" y="3737609"/>
            <a:ext cx="1324610" cy="930275"/>
          </a:xfrm>
          <a:custGeom>
            <a:avLst/>
            <a:gdLst/>
            <a:ahLst/>
            <a:cxnLst/>
            <a:rect l="l" t="t" r="r" b="b"/>
            <a:pathLst>
              <a:path w="1324610" h="930275">
                <a:moveTo>
                  <a:pt x="0" y="0"/>
                </a:moveTo>
                <a:lnTo>
                  <a:pt x="1324127" y="930109"/>
                </a:lnTo>
              </a:path>
            </a:pathLst>
          </a:custGeom>
          <a:ln w="19049">
            <a:solidFill>
              <a:srgbClr val="4471C4"/>
            </a:solidFill>
          </a:ln>
        </p:spPr>
        <p:txBody>
          <a:bodyPr wrap="square" lIns="0" tIns="0" rIns="0" bIns="0" rtlCol="0"/>
          <a:lstStyle/>
          <a:p>
            <a:endParaRPr/>
          </a:p>
        </p:txBody>
      </p:sp>
      <p:sp>
        <p:nvSpPr>
          <p:cNvPr id="14" name="object 16">
            <a:extLst>
              <a:ext uri="{FF2B5EF4-FFF2-40B4-BE49-F238E27FC236}">
                <a16:creationId xmlns:a16="http://schemas.microsoft.com/office/drawing/2014/main" id="{199E7950-CA90-BFE4-64F8-87BEB9236F35}"/>
              </a:ext>
            </a:extLst>
          </p:cNvPr>
          <p:cNvSpPr/>
          <p:nvPr/>
        </p:nvSpPr>
        <p:spPr>
          <a:xfrm>
            <a:off x="3174731" y="4629246"/>
            <a:ext cx="84455" cy="75565"/>
          </a:xfrm>
          <a:custGeom>
            <a:avLst/>
            <a:gdLst/>
            <a:ahLst/>
            <a:cxnLst/>
            <a:rect l="l" t="t" r="r" b="b"/>
            <a:pathLst>
              <a:path w="84454" h="75564">
                <a:moveTo>
                  <a:pt x="43802" y="0"/>
                </a:moveTo>
                <a:lnTo>
                  <a:pt x="0" y="62356"/>
                </a:lnTo>
                <a:lnTo>
                  <a:pt x="84251" y="74980"/>
                </a:lnTo>
                <a:lnTo>
                  <a:pt x="43802" y="0"/>
                </a:lnTo>
                <a:close/>
              </a:path>
            </a:pathLst>
          </a:custGeom>
          <a:solidFill>
            <a:srgbClr val="4471C4"/>
          </a:solidFill>
        </p:spPr>
        <p:txBody>
          <a:bodyPr wrap="square" lIns="0" tIns="0" rIns="0" bIns="0" rtlCol="0"/>
          <a:lstStyle/>
          <a:p>
            <a:endParaRPr/>
          </a:p>
        </p:txBody>
      </p:sp>
      <p:sp>
        <p:nvSpPr>
          <p:cNvPr id="15" name="object 17">
            <a:extLst>
              <a:ext uri="{FF2B5EF4-FFF2-40B4-BE49-F238E27FC236}">
                <a16:creationId xmlns:a16="http://schemas.microsoft.com/office/drawing/2014/main" id="{684A736E-1A24-6AAB-6283-F486970F741D}"/>
              </a:ext>
            </a:extLst>
          </p:cNvPr>
          <p:cNvSpPr/>
          <p:nvPr/>
        </p:nvSpPr>
        <p:spPr>
          <a:xfrm>
            <a:off x="4115561" y="2013966"/>
            <a:ext cx="789305" cy="0"/>
          </a:xfrm>
          <a:custGeom>
            <a:avLst/>
            <a:gdLst/>
            <a:ahLst/>
            <a:cxnLst/>
            <a:rect l="l" t="t" r="r" b="b"/>
            <a:pathLst>
              <a:path w="789304">
                <a:moveTo>
                  <a:pt x="0" y="0"/>
                </a:moveTo>
                <a:lnTo>
                  <a:pt x="789025" y="0"/>
                </a:lnTo>
              </a:path>
            </a:pathLst>
          </a:custGeom>
          <a:ln w="19050">
            <a:solidFill>
              <a:srgbClr val="4471C4"/>
            </a:solidFill>
          </a:ln>
        </p:spPr>
        <p:txBody>
          <a:bodyPr wrap="square" lIns="0" tIns="0" rIns="0" bIns="0" rtlCol="0"/>
          <a:lstStyle/>
          <a:p>
            <a:endParaRPr/>
          </a:p>
        </p:txBody>
      </p:sp>
      <p:sp>
        <p:nvSpPr>
          <p:cNvPr id="16" name="object 18">
            <a:extLst>
              <a:ext uri="{FF2B5EF4-FFF2-40B4-BE49-F238E27FC236}">
                <a16:creationId xmlns:a16="http://schemas.microsoft.com/office/drawing/2014/main" id="{52E687DA-E9D3-3CE1-BBEF-0AF551086A27}"/>
              </a:ext>
            </a:extLst>
          </p:cNvPr>
          <p:cNvSpPr/>
          <p:nvPr/>
        </p:nvSpPr>
        <p:spPr>
          <a:xfrm>
            <a:off x="4891891" y="1975863"/>
            <a:ext cx="76200" cy="76200"/>
          </a:xfrm>
          <a:custGeom>
            <a:avLst/>
            <a:gdLst/>
            <a:ahLst/>
            <a:cxnLst/>
            <a:rect l="l" t="t" r="r" b="b"/>
            <a:pathLst>
              <a:path w="76200" h="76200">
                <a:moveTo>
                  <a:pt x="0" y="0"/>
                </a:moveTo>
                <a:lnTo>
                  <a:pt x="0" y="76200"/>
                </a:lnTo>
                <a:lnTo>
                  <a:pt x="76200" y="38100"/>
                </a:lnTo>
                <a:lnTo>
                  <a:pt x="0" y="0"/>
                </a:lnTo>
                <a:close/>
              </a:path>
            </a:pathLst>
          </a:custGeom>
          <a:solidFill>
            <a:srgbClr val="4471C4"/>
          </a:solidFill>
        </p:spPr>
        <p:txBody>
          <a:bodyPr wrap="square" lIns="0" tIns="0" rIns="0" bIns="0" rtlCol="0"/>
          <a:lstStyle/>
          <a:p>
            <a:endParaRPr/>
          </a:p>
        </p:txBody>
      </p:sp>
      <p:sp>
        <p:nvSpPr>
          <p:cNvPr id="17" name="object 19">
            <a:extLst>
              <a:ext uri="{FF2B5EF4-FFF2-40B4-BE49-F238E27FC236}">
                <a16:creationId xmlns:a16="http://schemas.microsoft.com/office/drawing/2014/main" id="{5D80A82D-E26C-0257-4918-74B7D3B717E8}"/>
              </a:ext>
            </a:extLst>
          </p:cNvPr>
          <p:cNvSpPr/>
          <p:nvPr/>
        </p:nvSpPr>
        <p:spPr>
          <a:xfrm>
            <a:off x="4115561" y="2013966"/>
            <a:ext cx="906144" cy="1819275"/>
          </a:xfrm>
          <a:custGeom>
            <a:avLst/>
            <a:gdLst/>
            <a:ahLst/>
            <a:cxnLst/>
            <a:rect l="l" t="t" r="r" b="b"/>
            <a:pathLst>
              <a:path w="906145" h="1819275">
                <a:moveTo>
                  <a:pt x="0" y="0"/>
                </a:moveTo>
                <a:lnTo>
                  <a:pt x="905662" y="1819071"/>
                </a:lnTo>
              </a:path>
            </a:pathLst>
          </a:custGeom>
          <a:ln w="19050">
            <a:solidFill>
              <a:srgbClr val="4471C4"/>
            </a:solidFill>
          </a:ln>
        </p:spPr>
        <p:txBody>
          <a:bodyPr wrap="square" lIns="0" tIns="0" rIns="0" bIns="0" rtlCol="0"/>
          <a:lstStyle/>
          <a:p>
            <a:endParaRPr/>
          </a:p>
        </p:txBody>
      </p:sp>
      <p:sp>
        <p:nvSpPr>
          <p:cNvPr id="18" name="object 20">
            <a:extLst>
              <a:ext uri="{FF2B5EF4-FFF2-40B4-BE49-F238E27FC236}">
                <a16:creationId xmlns:a16="http://schemas.microsoft.com/office/drawing/2014/main" id="{47DBBC63-A9A9-7B12-66D0-909D53568C18}"/>
              </a:ext>
            </a:extLst>
          </p:cNvPr>
          <p:cNvSpPr/>
          <p:nvPr/>
        </p:nvSpPr>
        <p:spPr>
          <a:xfrm>
            <a:off x="4981468" y="3804687"/>
            <a:ext cx="68580" cy="85725"/>
          </a:xfrm>
          <a:custGeom>
            <a:avLst/>
            <a:gdLst/>
            <a:ahLst/>
            <a:cxnLst/>
            <a:rect l="l" t="t" r="r" b="b"/>
            <a:pathLst>
              <a:path w="68579" h="85725">
                <a:moveTo>
                  <a:pt x="68211" y="0"/>
                </a:moveTo>
                <a:lnTo>
                  <a:pt x="0" y="33959"/>
                </a:lnTo>
                <a:lnTo>
                  <a:pt x="68059" y="85191"/>
                </a:lnTo>
                <a:lnTo>
                  <a:pt x="68211" y="0"/>
                </a:lnTo>
                <a:close/>
              </a:path>
            </a:pathLst>
          </a:custGeom>
          <a:solidFill>
            <a:srgbClr val="4471C4"/>
          </a:solidFill>
        </p:spPr>
        <p:txBody>
          <a:bodyPr wrap="square" lIns="0" tIns="0" rIns="0" bIns="0" rtlCol="0"/>
          <a:lstStyle/>
          <a:p>
            <a:endParaRPr/>
          </a:p>
        </p:txBody>
      </p:sp>
      <p:sp>
        <p:nvSpPr>
          <p:cNvPr id="19" name="object 21">
            <a:extLst>
              <a:ext uri="{FF2B5EF4-FFF2-40B4-BE49-F238E27FC236}">
                <a16:creationId xmlns:a16="http://schemas.microsoft.com/office/drawing/2014/main" id="{7567D654-C68A-1611-D2D0-4AF78D783519}"/>
              </a:ext>
            </a:extLst>
          </p:cNvPr>
          <p:cNvSpPr/>
          <p:nvPr/>
        </p:nvSpPr>
        <p:spPr>
          <a:xfrm>
            <a:off x="6784085" y="2013966"/>
            <a:ext cx="949960" cy="0"/>
          </a:xfrm>
          <a:custGeom>
            <a:avLst/>
            <a:gdLst/>
            <a:ahLst/>
            <a:cxnLst/>
            <a:rect l="l" t="t" r="r" b="b"/>
            <a:pathLst>
              <a:path w="949959">
                <a:moveTo>
                  <a:pt x="0" y="0"/>
                </a:moveTo>
                <a:lnTo>
                  <a:pt x="949617" y="0"/>
                </a:lnTo>
              </a:path>
            </a:pathLst>
          </a:custGeom>
          <a:ln w="19050">
            <a:solidFill>
              <a:srgbClr val="4471C4"/>
            </a:solidFill>
          </a:ln>
        </p:spPr>
        <p:txBody>
          <a:bodyPr wrap="square" lIns="0" tIns="0" rIns="0" bIns="0" rtlCol="0"/>
          <a:lstStyle/>
          <a:p>
            <a:endParaRPr/>
          </a:p>
        </p:txBody>
      </p:sp>
      <p:sp>
        <p:nvSpPr>
          <p:cNvPr id="20" name="object 22">
            <a:extLst>
              <a:ext uri="{FF2B5EF4-FFF2-40B4-BE49-F238E27FC236}">
                <a16:creationId xmlns:a16="http://schemas.microsoft.com/office/drawing/2014/main" id="{3A901A0D-7FED-C141-7424-2590B64528DA}"/>
              </a:ext>
            </a:extLst>
          </p:cNvPr>
          <p:cNvSpPr/>
          <p:nvPr/>
        </p:nvSpPr>
        <p:spPr>
          <a:xfrm>
            <a:off x="7721005" y="1975863"/>
            <a:ext cx="76200" cy="76200"/>
          </a:xfrm>
          <a:custGeom>
            <a:avLst/>
            <a:gdLst/>
            <a:ahLst/>
            <a:cxnLst/>
            <a:rect l="l" t="t" r="r" b="b"/>
            <a:pathLst>
              <a:path w="76200" h="76200">
                <a:moveTo>
                  <a:pt x="0" y="0"/>
                </a:moveTo>
                <a:lnTo>
                  <a:pt x="0" y="76200"/>
                </a:lnTo>
                <a:lnTo>
                  <a:pt x="76200" y="38100"/>
                </a:lnTo>
                <a:lnTo>
                  <a:pt x="0" y="0"/>
                </a:lnTo>
                <a:close/>
              </a:path>
            </a:pathLst>
          </a:custGeom>
          <a:solidFill>
            <a:srgbClr val="4471C4"/>
          </a:solidFill>
        </p:spPr>
        <p:txBody>
          <a:bodyPr wrap="square" lIns="0" tIns="0" rIns="0" bIns="0" rtlCol="0"/>
          <a:lstStyle/>
          <a:p>
            <a:endParaRPr/>
          </a:p>
        </p:txBody>
      </p:sp>
      <p:sp>
        <p:nvSpPr>
          <p:cNvPr id="21" name="object 23">
            <a:extLst>
              <a:ext uri="{FF2B5EF4-FFF2-40B4-BE49-F238E27FC236}">
                <a16:creationId xmlns:a16="http://schemas.microsoft.com/office/drawing/2014/main" id="{264623E3-D4E1-145C-1452-3706718BD6EB}"/>
              </a:ext>
            </a:extLst>
          </p:cNvPr>
          <p:cNvSpPr/>
          <p:nvPr/>
        </p:nvSpPr>
        <p:spPr>
          <a:xfrm>
            <a:off x="6866381" y="3890009"/>
            <a:ext cx="963930" cy="0"/>
          </a:xfrm>
          <a:custGeom>
            <a:avLst/>
            <a:gdLst/>
            <a:ahLst/>
            <a:cxnLst/>
            <a:rect l="l" t="t" r="r" b="b"/>
            <a:pathLst>
              <a:path w="963929">
                <a:moveTo>
                  <a:pt x="0" y="0"/>
                </a:moveTo>
                <a:lnTo>
                  <a:pt x="963422" y="0"/>
                </a:lnTo>
              </a:path>
            </a:pathLst>
          </a:custGeom>
          <a:ln w="19050">
            <a:solidFill>
              <a:srgbClr val="4471C4"/>
            </a:solidFill>
          </a:ln>
        </p:spPr>
        <p:txBody>
          <a:bodyPr wrap="square" lIns="0" tIns="0" rIns="0" bIns="0" rtlCol="0"/>
          <a:lstStyle/>
          <a:p>
            <a:endParaRPr/>
          </a:p>
        </p:txBody>
      </p:sp>
      <p:sp>
        <p:nvSpPr>
          <p:cNvPr id="22" name="object 24">
            <a:extLst>
              <a:ext uri="{FF2B5EF4-FFF2-40B4-BE49-F238E27FC236}">
                <a16:creationId xmlns:a16="http://schemas.microsoft.com/office/drawing/2014/main" id="{899CD992-5848-9E7D-04EC-0A8EEED23192}"/>
              </a:ext>
            </a:extLst>
          </p:cNvPr>
          <p:cNvSpPr/>
          <p:nvPr/>
        </p:nvSpPr>
        <p:spPr>
          <a:xfrm>
            <a:off x="7817110" y="3851907"/>
            <a:ext cx="76200" cy="76200"/>
          </a:xfrm>
          <a:custGeom>
            <a:avLst/>
            <a:gdLst/>
            <a:ahLst/>
            <a:cxnLst/>
            <a:rect l="l" t="t" r="r" b="b"/>
            <a:pathLst>
              <a:path w="76200" h="76200">
                <a:moveTo>
                  <a:pt x="0" y="0"/>
                </a:moveTo>
                <a:lnTo>
                  <a:pt x="0" y="76200"/>
                </a:lnTo>
                <a:lnTo>
                  <a:pt x="76200" y="38100"/>
                </a:lnTo>
                <a:lnTo>
                  <a:pt x="0" y="0"/>
                </a:lnTo>
                <a:close/>
              </a:path>
            </a:pathLst>
          </a:custGeom>
          <a:solidFill>
            <a:srgbClr val="4471C4"/>
          </a:solidFill>
        </p:spPr>
        <p:txBody>
          <a:bodyPr wrap="square" lIns="0" tIns="0" rIns="0" bIns="0" rtlCol="0"/>
          <a:lstStyle/>
          <a:p>
            <a:endParaRPr/>
          </a:p>
        </p:txBody>
      </p:sp>
      <p:sp>
        <p:nvSpPr>
          <p:cNvPr id="23" name="object 25">
            <a:extLst>
              <a:ext uri="{FF2B5EF4-FFF2-40B4-BE49-F238E27FC236}">
                <a16:creationId xmlns:a16="http://schemas.microsoft.com/office/drawing/2014/main" id="{8B002F4C-7839-30A3-6478-AF3A5A0D57CA}"/>
              </a:ext>
            </a:extLst>
          </p:cNvPr>
          <p:cNvSpPr/>
          <p:nvPr/>
        </p:nvSpPr>
        <p:spPr>
          <a:xfrm>
            <a:off x="4054602" y="5242718"/>
            <a:ext cx="1043940" cy="15240"/>
          </a:xfrm>
          <a:custGeom>
            <a:avLst/>
            <a:gdLst/>
            <a:ahLst/>
            <a:cxnLst/>
            <a:rect l="l" t="t" r="r" b="b"/>
            <a:pathLst>
              <a:path w="1043939" h="15239">
                <a:moveTo>
                  <a:pt x="0" y="15214"/>
                </a:moveTo>
                <a:lnTo>
                  <a:pt x="1043927" y="0"/>
                </a:lnTo>
              </a:path>
            </a:pathLst>
          </a:custGeom>
          <a:ln w="19049">
            <a:solidFill>
              <a:srgbClr val="4471C4"/>
            </a:solidFill>
          </a:ln>
        </p:spPr>
        <p:txBody>
          <a:bodyPr wrap="square" lIns="0" tIns="0" rIns="0" bIns="0" rtlCol="0"/>
          <a:lstStyle/>
          <a:p>
            <a:endParaRPr/>
          </a:p>
        </p:txBody>
      </p:sp>
      <p:sp>
        <p:nvSpPr>
          <p:cNvPr id="24" name="object 26">
            <a:extLst>
              <a:ext uri="{FF2B5EF4-FFF2-40B4-BE49-F238E27FC236}">
                <a16:creationId xmlns:a16="http://schemas.microsoft.com/office/drawing/2014/main" id="{FCDFA088-8F3C-FDCA-8095-8527F8F66D5D}"/>
              </a:ext>
            </a:extLst>
          </p:cNvPr>
          <p:cNvSpPr/>
          <p:nvPr/>
        </p:nvSpPr>
        <p:spPr>
          <a:xfrm>
            <a:off x="5085270" y="5204819"/>
            <a:ext cx="76835" cy="76200"/>
          </a:xfrm>
          <a:custGeom>
            <a:avLst/>
            <a:gdLst/>
            <a:ahLst/>
            <a:cxnLst/>
            <a:rect l="l" t="t" r="r" b="b"/>
            <a:pathLst>
              <a:path w="76835" h="76200">
                <a:moveTo>
                  <a:pt x="0" y="0"/>
                </a:moveTo>
                <a:lnTo>
                  <a:pt x="1117" y="76187"/>
                </a:lnTo>
                <a:lnTo>
                  <a:pt x="76758" y="36982"/>
                </a:lnTo>
                <a:lnTo>
                  <a:pt x="0" y="0"/>
                </a:lnTo>
                <a:close/>
              </a:path>
            </a:pathLst>
          </a:custGeom>
          <a:solidFill>
            <a:srgbClr val="4471C4"/>
          </a:solidFill>
        </p:spPr>
        <p:txBody>
          <a:bodyPr wrap="square" lIns="0" tIns="0" rIns="0" bIns="0" rtlCol="0"/>
          <a:lstStyle/>
          <a:p>
            <a:endParaRPr/>
          </a:p>
        </p:txBody>
      </p:sp>
      <p:sp>
        <p:nvSpPr>
          <p:cNvPr id="26" name="object 27">
            <a:extLst>
              <a:ext uri="{FF2B5EF4-FFF2-40B4-BE49-F238E27FC236}">
                <a16:creationId xmlns:a16="http://schemas.microsoft.com/office/drawing/2014/main" id="{C85B2987-5B37-1A18-8288-12B1BE53C31B}"/>
              </a:ext>
            </a:extLst>
          </p:cNvPr>
          <p:cNvSpPr txBox="1">
            <a:spLocks/>
          </p:cNvSpPr>
          <p:nvPr/>
        </p:nvSpPr>
        <p:spPr>
          <a:xfrm>
            <a:off x="640636" y="152491"/>
            <a:ext cx="9905946" cy="1045773"/>
          </a:xfrm>
          <a:prstGeom prst="rect">
            <a:avLst/>
          </a:prstGeom>
        </p:spPr>
        <p:txBody>
          <a:bodyPr vert="horz" lIns="91440" tIns="45720" rIns="91440" bIns="45720" rtlCol="0" anchor="ctr">
            <a:normAutofit fontScale="97500"/>
          </a:bodyPr>
          <a:lstStyle>
            <a:lvl1pPr>
              <a:lnSpc>
                <a:spcPct val="90000"/>
              </a:lnSpc>
              <a:spcBef>
                <a:spcPct val="0"/>
              </a:spcBef>
              <a:buNone/>
              <a:defRPr sz="4400">
                <a:solidFill>
                  <a:srgbClr val="EB671B"/>
                </a:solidFill>
                <a:latin typeface="Alt Gothic ATF Blk" panose="020B0A03040502040204" pitchFamily="34" charset="0"/>
                <a:ea typeface="+mj-ea"/>
                <a:cs typeface="+mj-cs"/>
              </a:defRPr>
            </a:lvl1pPr>
          </a:lstStyle>
          <a:p>
            <a:r>
              <a:rPr lang="fr-FR" sz="3200" dirty="0"/>
              <a:t>Atelier fonds de dotation  </a:t>
            </a:r>
          </a:p>
          <a:p>
            <a:r>
              <a:rPr lang="fr-FR" sz="3200" dirty="0">
                <a:solidFill>
                  <a:srgbClr val="304495"/>
                </a:solidFill>
              </a:rPr>
              <a:t>L’essentiel fiscal</a:t>
            </a:r>
          </a:p>
        </p:txBody>
      </p:sp>
      <p:pic>
        <p:nvPicPr>
          <p:cNvPr id="25" name="Picture 2">
            <a:extLst>
              <a:ext uri="{FF2B5EF4-FFF2-40B4-BE49-F238E27FC236}">
                <a16:creationId xmlns:a16="http://schemas.microsoft.com/office/drawing/2014/main" id="{578F2988-70DC-07A0-6BC2-7CE27918A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582" y="5792723"/>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3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1">
            <a:extLst>
              <a:ext uri="{FF2B5EF4-FFF2-40B4-BE49-F238E27FC236}">
                <a16:creationId xmlns:a16="http://schemas.microsoft.com/office/drawing/2014/main" id="{B22BCDE1-CF70-F78A-7A6F-3AB725A015C8}"/>
              </a:ext>
            </a:extLst>
          </p:cNvPr>
          <p:cNvGraphicFramePr>
            <a:graphicFrameLocks noGrp="1"/>
          </p:cNvGraphicFramePr>
          <p:nvPr>
            <p:extLst>
              <p:ext uri="{D42A27DB-BD31-4B8C-83A1-F6EECF244321}">
                <p14:modId xmlns:p14="http://schemas.microsoft.com/office/powerpoint/2010/main" val="2437516410"/>
              </p:ext>
            </p:extLst>
          </p:nvPr>
        </p:nvGraphicFramePr>
        <p:xfrm>
          <a:off x="756659" y="2329542"/>
          <a:ext cx="11086999" cy="4060372"/>
        </p:xfrm>
        <a:graphic>
          <a:graphicData uri="http://schemas.openxmlformats.org/drawingml/2006/table">
            <a:tbl>
              <a:tblPr firstRow="1" bandRow="1">
                <a:tableStyleId>{2D5ABB26-0587-4C30-8999-92F81FD0307C}</a:tableStyleId>
              </a:tblPr>
              <a:tblGrid>
                <a:gridCol w="28169">
                  <a:extLst>
                    <a:ext uri="{9D8B030D-6E8A-4147-A177-3AD203B41FA5}">
                      <a16:colId xmlns:a16="http://schemas.microsoft.com/office/drawing/2014/main" val="20000"/>
                    </a:ext>
                  </a:extLst>
                </a:gridCol>
                <a:gridCol w="3474802">
                  <a:extLst>
                    <a:ext uri="{9D8B030D-6E8A-4147-A177-3AD203B41FA5}">
                      <a16:colId xmlns:a16="http://schemas.microsoft.com/office/drawing/2014/main" val="20001"/>
                    </a:ext>
                  </a:extLst>
                </a:gridCol>
                <a:gridCol w="7584028">
                  <a:extLst>
                    <a:ext uri="{9D8B030D-6E8A-4147-A177-3AD203B41FA5}">
                      <a16:colId xmlns:a16="http://schemas.microsoft.com/office/drawing/2014/main" val="20002"/>
                    </a:ext>
                  </a:extLst>
                </a:gridCol>
              </a:tblGrid>
              <a:tr h="140286">
                <a:tc>
                  <a:txBody>
                    <a:bodyPr/>
                    <a:lstStyle/>
                    <a:p>
                      <a:pPr>
                        <a:lnSpc>
                          <a:spcPct val="100000"/>
                        </a:lnSpc>
                      </a:pPr>
                      <a:endParaRPr sz="700">
                        <a:latin typeface="Times New Roman"/>
                        <a:cs typeface="Times New Roman"/>
                      </a:endParaRPr>
                    </a:p>
                  </a:txBody>
                  <a:tcPr marL="0" marR="0" marT="0" marB="0">
                    <a:lnB w="12700">
                      <a:solidFill>
                        <a:srgbClr val="B4C6E7"/>
                      </a:solidFill>
                      <a:prstDash val="solid"/>
                    </a:lnB>
                  </a:tcPr>
                </a:tc>
                <a:tc>
                  <a:txBody>
                    <a:bodyPr/>
                    <a:lstStyle/>
                    <a:p>
                      <a:pPr>
                        <a:lnSpc>
                          <a:spcPct val="100000"/>
                        </a:lnSpc>
                      </a:pPr>
                      <a:endParaRPr sz="700" dirty="0">
                        <a:latin typeface="Times New Roman"/>
                        <a:cs typeface="Times New Roman"/>
                      </a:endParaRPr>
                    </a:p>
                  </a:txBody>
                  <a:tcPr marL="0" marR="0" marT="0" marB="0">
                    <a:solidFill>
                      <a:srgbClr val="B4C6E7"/>
                    </a:solidFill>
                  </a:tcPr>
                </a:tc>
                <a:tc>
                  <a:txBody>
                    <a:bodyPr/>
                    <a:lstStyle/>
                    <a:p>
                      <a:pPr>
                        <a:lnSpc>
                          <a:spcPct val="100000"/>
                        </a:lnSpc>
                      </a:pPr>
                      <a:endParaRPr sz="700" dirty="0">
                        <a:latin typeface="Times New Roman"/>
                        <a:cs typeface="Times New Roman"/>
                      </a:endParaRPr>
                    </a:p>
                  </a:txBody>
                  <a:tcPr marL="0" marR="0" marT="0" marB="0">
                    <a:lnB w="12700">
                      <a:solidFill>
                        <a:srgbClr val="B4C6E7"/>
                      </a:solidFill>
                      <a:prstDash val="solid"/>
                    </a:lnB>
                  </a:tcPr>
                </a:tc>
                <a:extLst>
                  <a:ext uri="{0D108BD9-81ED-4DB2-BD59-A6C34878D82A}">
                    <a16:rowId xmlns:a16="http://schemas.microsoft.com/office/drawing/2014/main" val="10000"/>
                  </a:ext>
                </a:extLst>
              </a:tr>
              <a:tr h="147493">
                <a:tc>
                  <a:txBody>
                    <a:bodyPr/>
                    <a:lstStyle/>
                    <a:p>
                      <a:pPr>
                        <a:lnSpc>
                          <a:spcPct val="100000"/>
                        </a:lnSpc>
                      </a:pPr>
                      <a:endParaRPr sz="700">
                        <a:latin typeface="Times New Roman"/>
                        <a:cs typeface="Times New Roman"/>
                      </a:endParaRPr>
                    </a:p>
                  </a:txBody>
                  <a:tcPr marL="0" marR="0" marT="0" marB="0">
                    <a:lnL w="12700">
                      <a:solidFill>
                        <a:srgbClr val="B4C6E7"/>
                      </a:solidFill>
                      <a:prstDash val="solid"/>
                    </a:lnL>
                    <a:lnT w="12700">
                      <a:solidFill>
                        <a:srgbClr val="B4C6E7"/>
                      </a:solidFill>
                      <a:prstDash val="solid"/>
                    </a:lnT>
                  </a:tcPr>
                </a:tc>
                <a:tc>
                  <a:txBody>
                    <a:bodyPr/>
                    <a:lstStyle/>
                    <a:p>
                      <a:pPr marL="392430">
                        <a:lnSpc>
                          <a:spcPts val="675"/>
                        </a:lnSpc>
                      </a:pPr>
                      <a:r>
                        <a:rPr sz="1200" b="1" spc="-10" dirty="0">
                          <a:solidFill>
                            <a:srgbClr val="FFFFFF"/>
                          </a:solidFill>
                          <a:latin typeface="Arial"/>
                          <a:cs typeface="Arial"/>
                        </a:rPr>
                        <a:t>Versements </a:t>
                      </a:r>
                      <a:r>
                        <a:rPr sz="1200" b="1" spc="-5" dirty="0">
                          <a:solidFill>
                            <a:srgbClr val="FFFFFF"/>
                          </a:solidFill>
                          <a:latin typeface="Arial"/>
                          <a:cs typeface="Arial"/>
                        </a:rPr>
                        <a:t>aux fonds de</a:t>
                      </a:r>
                      <a:r>
                        <a:rPr sz="1200" b="1" spc="-15" dirty="0">
                          <a:solidFill>
                            <a:srgbClr val="FFFFFF"/>
                          </a:solidFill>
                          <a:latin typeface="Arial"/>
                          <a:cs typeface="Arial"/>
                        </a:rPr>
                        <a:t> </a:t>
                      </a:r>
                      <a:r>
                        <a:rPr sz="1200" b="1" spc="-5" dirty="0">
                          <a:solidFill>
                            <a:srgbClr val="FFFFFF"/>
                          </a:solidFill>
                          <a:latin typeface="Arial"/>
                          <a:cs typeface="Arial"/>
                        </a:rPr>
                        <a:t>dotation</a:t>
                      </a:r>
                      <a:endParaRPr sz="1200" dirty="0">
                        <a:latin typeface="Arial"/>
                        <a:cs typeface="Arial"/>
                      </a:endParaRPr>
                    </a:p>
                  </a:txBody>
                  <a:tcPr marL="0" marR="0" marT="0" marB="0">
                    <a:solidFill>
                      <a:srgbClr val="B4C6E7"/>
                    </a:solidFill>
                  </a:tcPr>
                </a:tc>
                <a:tc>
                  <a:txBody>
                    <a:bodyPr/>
                    <a:lstStyle/>
                    <a:p>
                      <a:pPr>
                        <a:lnSpc>
                          <a:spcPct val="100000"/>
                        </a:lnSpc>
                      </a:pPr>
                      <a:endParaRPr sz="700">
                        <a:latin typeface="Times New Roman"/>
                        <a:cs typeface="Times New Roman"/>
                      </a:endParaRPr>
                    </a:p>
                  </a:txBody>
                  <a:tcPr marL="0" marR="0" marT="0" marB="0">
                    <a:lnR w="12700">
                      <a:solidFill>
                        <a:srgbClr val="B4C6E7"/>
                      </a:solidFill>
                      <a:prstDash val="solid"/>
                    </a:lnR>
                    <a:lnT w="12700">
                      <a:solidFill>
                        <a:srgbClr val="B4C6E7"/>
                      </a:solidFill>
                      <a:prstDash val="solid"/>
                    </a:lnT>
                  </a:tcPr>
                </a:tc>
                <a:extLst>
                  <a:ext uri="{0D108BD9-81ED-4DB2-BD59-A6C34878D82A}">
                    <a16:rowId xmlns:a16="http://schemas.microsoft.com/office/drawing/2014/main" val="10001"/>
                  </a:ext>
                </a:extLst>
              </a:tr>
              <a:tr h="3772593">
                <a:tc gridSpan="3">
                  <a:txBody>
                    <a:bodyPr/>
                    <a:lstStyle/>
                    <a:p>
                      <a:pPr marL="282575" marR="5767705" algn="just">
                        <a:lnSpc>
                          <a:spcPct val="100000"/>
                        </a:lnSpc>
                        <a:spcBef>
                          <a:spcPts val="1065"/>
                        </a:spcBef>
                      </a:pPr>
                      <a:r>
                        <a:rPr sz="1200" dirty="0">
                          <a:solidFill>
                            <a:srgbClr val="304495"/>
                          </a:solidFill>
                          <a:latin typeface="Arial"/>
                          <a:cs typeface="Arial"/>
                        </a:rPr>
                        <a:t>Si </a:t>
                      </a:r>
                      <a:r>
                        <a:rPr sz="1200" spc="-5" dirty="0">
                          <a:solidFill>
                            <a:srgbClr val="304495"/>
                          </a:solidFill>
                          <a:latin typeface="Arial"/>
                          <a:cs typeface="Arial"/>
                        </a:rPr>
                        <a:t>les versements </a:t>
                      </a:r>
                      <a:r>
                        <a:rPr sz="1200" spc="-10" dirty="0">
                          <a:solidFill>
                            <a:srgbClr val="304495"/>
                          </a:solidFill>
                          <a:latin typeface="Arial"/>
                          <a:cs typeface="Arial"/>
                        </a:rPr>
                        <a:t>sont effectués </a:t>
                      </a:r>
                      <a:r>
                        <a:rPr sz="1200" spc="-5" dirty="0">
                          <a:solidFill>
                            <a:srgbClr val="304495"/>
                          </a:solidFill>
                          <a:latin typeface="Arial"/>
                          <a:cs typeface="Arial"/>
                        </a:rPr>
                        <a:t>au profit </a:t>
                      </a:r>
                      <a:r>
                        <a:rPr sz="1200" spc="-10" dirty="0">
                          <a:solidFill>
                            <a:srgbClr val="304495"/>
                          </a:solidFill>
                          <a:latin typeface="Arial"/>
                          <a:cs typeface="Arial"/>
                        </a:rPr>
                        <a:t>d’un </a:t>
                      </a:r>
                      <a:r>
                        <a:rPr sz="1200" spc="-5" dirty="0">
                          <a:solidFill>
                            <a:srgbClr val="304495"/>
                          </a:solidFill>
                          <a:latin typeface="Arial"/>
                          <a:cs typeface="Arial"/>
                        </a:rPr>
                        <a:t>fonds de </a:t>
                      </a:r>
                      <a:r>
                        <a:rPr sz="1200" spc="-10" dirty="0">
                          <a:solidFill>
                            <a:srgbClr val="304495"/>
                          </a:solidFill>
                          <a:latin typeface="Arial"/>
                          <a:cs typeface="Arial"/>
                        </a:rPr>
                        <a:t>dotation  </a:t>
                      </a:r>
                      <a:r>
                        <a:rPr sz="1200" spc="-5" dirty="0">
                          <a:solidFill>
                            <a:srgbClr val="304495"/>
                          </a:solidFill>
                          <a:latin typeface="Arial"/>
                          <a:cs typeface="Arial"/>
                        </a:rPr>
                        <a:t>exerçant directement une activité d’intérêt </a:t>
                      </a:r>
                      <a:r>
                        <a:rPr sz="1200" spc="-10" dirty="0">
                          <a:solidFill>
                            <a:srgbClr val="304495"/>
                          </a:solidFill>
                          <a:latin typeface="Arial"/>
                          <a:cs typeface="Arial"/>
                        </a:rPr>
                        <a:t>général </a:t>
                      </a:r>
                      <a:r>
                        <a:rPr sz="1200" u="sng" spc="-5" dirty="0">
                          <a:solidFill>
                            <a:srgbClr val="304495"/>
                          </a:solidFill>
                          <a:uFill>
                            <a:solidFill>
                              <a:srgbClr val="000000"/>
                            </a:solidFill>
                          </a:uFill>
                          <a:latin typeface="Arial"/>
                          <a:cs typeface="Arial"/>
                        </a:rPr>
                        <a:t>ou </a:t>
                      </a:r>
                      <a:r>
                        <a:rPr sz="1200" spc="-5" dirty="0">
                          <a:solidFill>
                            <a:srgbClr val="304495"/>
                          </a:solidFill>
                          <a:latin typeface="Arial"/>
                          <a:cs typeface="Arial"/>
                        </a:rPr>
                        <a:t>finançant  des organismes </a:t>
                      </a:r>
                      <a:r>
                        <a:rPr sz="1200" spc="-10" dirty="0">
                          <a:solidFill>
                            <a:srgbClr val="304495"/>
                          </a:solidFill>
                          <a:latin typeface="Arial"/>
                          <a:cs typeface="Arial"/>
                        </a:rPr>
                        <a:t>éligibles </a:t>
                      </a:r>
                      <a:r>
                        <a:rPr sz="1200" spc="-5" dirty="0">
                          <a:solidFill>
                            <a:srgbClr val="304495"/>
                          </a:solidFill>
                          <a:latin typeface="Arial"/>
                          <a:cs typeface="Arial"/>
                        </a:rPr>
                        <a:t>au régime de mécénat </a:t>
                      </a:r>
                      <a:r>
                        <a:rPr sz="1200" dirty="0">
                          <a:solidFill>
                            <a:srgbClr val="304495"/>
                          </a:solidFill>
                          <a:latin typeface="Wingdings"/>
                          <a:cs typeface="Wingdings"/>
                        </a:rPr>
                        <a:t></a:t>
                      </a:r>
                      <a:r>
                        <a:rPr sz="1200" dirty="0">
                          <a:solidFill>
                            <a:srgbClr val="304495"/>
                          </a:solidFill>
                          <a:latin typeface="Times New Roman"/>
                          <a:cs typeface="Times New Roman"/>
                        </a:rPr>
                        <a:t> </a:t>
                      </a:r>
                      <a:r>
                        <a:rPr sz="1200" spc="-10" dirty="0">
                          <a:solidFill>
                            <a:srgbClr val="304495"/>
                          </a:solidFill>
                          <a:latin typeface="Arial"/>
                          <a:cs typeface="Arial"/>
                        </a:rPr>
                        <a:t>Réduction  </a:t>
                      </a:r>
                      <a:r>
                        <a:rPr sz="1200" spc="-5" dirty="0">
                          <a:solidFill>
                            <a:srgbClr val="304495"/>
                          </a:solidFill>
                          <a:latin typeface="Arial"/>
                          <a:cs typeface="Arial"/>
                        </a:rPr>
                        <a:t>d’impôt </a:t>
                      </a:r>
                      <a:r>
                        <a:rPr sz="1200" dirty="0">
                          <a:solidFill>
                            <a:srgbClr val="304495"/>
                          </a:solidFill>
                          <a:latin typeface="Arial"/>
                          <a:cs typeface="Arial"/>
                        </a:rPr>
                        <a:t>pour </a:t>
                      </a:r>
                      <a:r>
                        <a:rPr sz="1200" spc="-5" dirty="0">
                          <a:solidFill>
                            <a:srgbClr val="304495"/>
                          </a:solidFill>
                          <a:latin typeface="Arial"/>
                          <a:cs typeface="Arial"/>
                        </a:rPr>
                        <a:t>IRPP </a:t>
                      </a:r>
                      <a:r>
                        <a:rPr sz="1200" dirty="0">
                          <a:solidFill>
                            <a:srgbClr val="304495"/>
                          </a:solidFill>
                          <a:latin typeface="Arial"/>
                          <a:cs typeface="Arial"/>
                        </a:rPr>
                        <a:t>ou IS</a:t>
                      </a:r>
                      <a:r>
                        <a:rPr sz="1200" spc="-90" dirty="0">
                          <a:solidFill>
                            <a:srgbClr val="304495"/>
                          </a:solidFill>
                          <a:latin typeface="Arial"/>
                          <a:cs typeface="Arial"/>
                        </a:rPr>
                        <a:t> </a:t>
                      </a:r>
                      <a:r>
                        <a:rPr sz="1200" dirty="0">
                          <a:solidFill>
                            <a:srgbClr val="304495"/>
                          </a:solidFill>
                          <a:latin typeface="Arial"/>
                          <a:cs typeface="Arial"/>
                        </a:rPr>
                        <a:t>:</a:t>
                      </a:r>
                    </a:p>
                    <a:p>
                      <a:pPr marL="568960" marR="5769610" indent="-287020">
                        <a:lnSpc>
                          <a:spcPct val="100000"/>
                        </a:lnSpc>
                        <a:buChar char="•"/>
                        <a:tabLst>
                          <a:tab pos="568960" algn="l"/>
                          <a:tab pos="569595" algn="l"/>
                        </a:tabLst>
                      </a:pPr>
                      <a:r>
                        <a:rPr sz="1200" spc="-5" dirty="0">
                          <a:solidFill>
                            <a:srgbClr val="304495"/>
                          </a:solidFill>
                          <a:latin typeface="Arial"/>
                          <a:cs typeface="Arial"/>
                        </a:rPr>
                        <a:t>Particuliers </a:t>
                      </a:r>
                      <a:r>
                        <a:rPr sz="1200" dirty="0">
                          <a:solidFill>
                            <a:srgbClr val="304495"/>
                          </a:solidFill>
                          <a:latin typeface="Arial"/>
                          <a:cs typeface="Arial"/>
                        </a:rPr>
                        <a:t>: </a:t>
                      </a:r>
                      <a:r>
                        <a:rPr sz="1200" spc="-5" dirty="0">
                          <a:solidFill>
                            <a:srgbClr val="304495"/>
                          </a:solidFill>
                          <a:latin typeface="Arial"/>
                          <a:cs typeface="Arial"/>
                        </a:rPr>
                        <a:t>66% du montant des sommes versées dans </a:t>
                      </a:r>
                      <a:r>
                        <a:rPr sz="1200" spc="-15" dirty="0">
                          <a:solidFill>
                            <a:srgbClr val="304495"/>
                          </a:solidFill>
                          <a:latin typeface="Arial"/>
                          <a:cs typeface="Arial"/>
                        </a:rPr>
                        <a:t>la  </a:t>
                      </a:r>
                      <a:r>
                        <a:rPr sz="1200" spc="-5" dirty="0">
                          <a:solidFill>
                            <a:srgbClr val="304495"/>
                          </a:solidFill>
                          <a:latin typeface="Arial"/>
                          <a:cs typeface="Arial"/>
                        </a:rPr>
                        <a:t>limite </a:t>
                      </a:r>
                      <a:r>
                        <a:rPr sz="1200" dirty="0">
                          <a:solidFill>
                            <a:srgbClr val="304495"/>
                          </a:solidFill>
                          <a:latin typeface="Arial"/>
                          <a:cs typeface="Arial"/>
                        </a:rPr>
                        <a:t>de 20% du </a:t>
                      </a:r>
                      <a:r>
                        <a:rPr sz="1200" spc="-5" dirty="0">
                          <a:solidFill>
                            <a:srgbClr val="304495"/>
                          </a:solidFill>
                          <a:latin typeface="Arial"/>
                          <a:cs typeface="Arial"/>
                        </a:rPr>
                        <a:t>revenu</a:t>
                      </a:r>
                      <a:r>
                        <a:rPr sz="1200" spc="-75" dirty="0">
                          <a:solidFill>
                            <a:srgbClr val="304495"/>
                          </a:solidFill>
                          <a:latin typeface="Arial"/>
                          <a:cs typeface="Arial"/>
                        </a:rPr>
                        <a:t> </a:t>
                      </a:r>
                      <a:r>
                        <a:rPr sz="1200" spc="-5" dirty="0">
                          <a:solidFill>
                            <a:srgbClr val="304495"/>
                          </a:solidFill>
                          <a:latin typeface="Arial"/>
                          <a:cs typeface="Arial"/>
                        </a:rPr>
                        <a:t>imposable</a:t>
                      </a:r>
                      <a:endParaRPr sz="1200" dirty="0">
                        <a:solidFill>
                          <a:srgbClr val="304495"/>
                        </a:solidFill>
                        <a:latin typeface="Arial"/>
                        <a:cs typeface="Arial"/>
                      </a:endParaRPr>
                    </a:p>
                    <a:p>
                      <a:pPr marL="568960" marR="5769610" indent="-287020">
                        <a:lnSpc>
                          <a:spcPct val="100000"/>
                        </a:lnSpc>
                        <a:buChar char="•"/>
                        <a:tabLst>
                          <a:tab pos="568960" algn="l"/>
                          <a:tab pos="569595" algn="l"/>
                        </a:tabLst>
                      </a:pPr>
                      <a:r>
                        <a:rPr sz="1200" spc="-5" dirty="0">
                          <a:solidFill>
                            <a:srgbClr val="304495"/>
                          </a:solidFill>
                          <a:latin typeface="Arial"/>
                          <a:cs typeface="Arial"/>
                        </a:rPr>
                        <a:t>Entreprises </a:t>
                      </a:r>
                      <a:r>
                        <a:rPr sz="1200" dirty="0">
                          <a:solidFill>
                            <a:srgbClr val="304495"/>
                          </a:solidFill>
                          <a:latin typeface="Arial"/>
                          <a:cs typeface="Arial"/>
                        </a:rPr>
                        <a:t>: </a:t>
                      </a:r>
                      <a:r>
                        <a:rPr sz="1200" spc="-5" dirty="0">
                          <a:solidFill>
                            <a:srgbClr val="304495"/>
                          </a:solidFill>
                          <a:latin typeface="Arial"/>
                          <a:cs typeface="Arial"/>
                        </a:rPr>
                        <a:t>60% </a:t>
                      </a:r>
                      <a:r>
                        <a:rPr sz="1200" dirty="0">
                          <a:solidFill>
                            <a:srgbClr val="304495"/>
                          </a:solidFill>
                          <a:latin typeface="Arial"/>
                          <a:cs typeface="Arial"/>
                        </a:rPr>
                        <a:t>du </a:t>
                      </a:r>
                      <a:r>
                        <a:rPr sz="1200" spc="-5" dirty="0">
                          <a:solidFill>
                            <a:srgbClr val="304495"/>
                          </a:solidFill>
                          <a:latin typeface="Arial"/>
                          <a:cs typeface="Arial"/>
                        </a:rPr>
                        <a:t>montant des sommes </a:t>
                      </a:r>
                      <a:r>
                        <a:rPr sz="1200" spc="-5" dirty="0" err="1">
                          <a:solidFill>
                            <a:srgbClr val="304495"/>
                          </a:solidFill>
                          <a:latin typeface="Arial"/>
                          <a:cs typeface="Arial"/>
                        </a:rPr>
                        <a:t>versées</a:t>
                      </a:r>
                      <a:r>
                        <a:rPr sz="1200" spc="-5" dirty="0">
                          <a:solidFill>
                            <a:srgbClr val="304495"/>
                          </a:solidFill>
                          <a:latin typeface="Arial"/>
                          <a:cs typeface="Arial"/>
                        </a:rPr>
                        <a:t> </a:t>
                      </a:r>
                      <a:r>
                        <a:rPr lang="fr-FR" sz="1200" spc="-5" dirty="0">
                          <a:solidFill>
                            <a:srgbClr val="304495"/>
                          </a:solidFill>
                          <a:latin typeface="Arial"/>
                          <a:cs typeface="Arial"/>
                        </a:rPr>
                        <a:t>jusqu’à 2 M€, et 40% au-delà (sauf pour les dons faits aux organismes d’aide aux personnes en difficultés), </a:t>
                      </a:r>
                      <a:r>
                        <a:rPr sz="1200" spc="-5" dirty="0">
                          <a:solidFill>
                            <a:srgbClr val="304495"/>
                          </a:solidFill>
                          <a:latin typeface="Arial"/>
                          <a:cs typeface="Arial"/>
                        </a:rPr>
                        <a:t>dans </a:t>
                      </a:r>
                      <a:r>
                        <a:rPr sz="1200" spc="-15" dirty="0">
                          <a:solidFill>
                            <a:srgbClr val="304495"/>
                          </a:solidFill>
                          <a:latin typeface="Arial"/>
                          <a:cs typeface="Arial"/>
                        </a:rPr>
                        <a:t>la  </a:t>
                      </a:r>
                      <a:r>
                        <a:rPr sz="1200" spc="-5" dirty="0">
                          <a:solidFill>
                            <a:srgbClr val="304495"/>
                          </a:solidFill>
                          <a:latin typeface="Arial"/>
                          <a:cs typeface="Arial"/>
                        </a:rPr>
                        <a:t>limite </a:t>
                      </a:r>
                      <a:r>
                        <a:rPr sz="1200" dirty="0">
                          <a:solidFill>
                            <a:srgbClr val="304495"/>
                          </a:solidFill>
                          <a:latin typeface="Arial"/>
                          <a:cs typeface="Arial"/>
                        </a:rPr>
                        <a:t>de 5/1000 du</a:t>
                      </a:r>
                      <a:r>
                        <a:rPr sz="1200" spc="-75" dirty="0">
                          <a:solidFill>
                            <a:srgbClr val="304495"/>
                          </a:solidFill>
                          <a:latin typeface="Arial"/>
                          <a:cs typeface="Arial"/>
                        </a:rPr>
                        <a:t> </a:t>
                      </a:r>
                      <a:r>
                        <a:rPr sz="1200" spc="-5" dirty="0">
                          <a:solidFill>
                            <a:srgbClr val="304495"/>
                          </a:solidFill>
                          <a:latin typeface="Arial"/>
                          <a:cs typeface="Arial"/>
                        </a:rPr>
                        <a:t>CA</a:t>
                      </a:r>
                      <a:endParaRPr lang="fr-FR" sz="1200" spc="-5" dirty="0">
                        <a:solidFill>
                          <a:srgbClr val="304495"/>
                        </a:solidFill>
                        <a:latin typeface="Arial"/>
                        <a:cs typeface="Arial"/>
                      </a:endParaRPr>
                    </a:p>
                    <a:p>
                      <a:pPr marL="568960" marR="5769610" indent="-287020">
                        <a:lnSpc>
                          <a:spcPct val="100000"/>
                        </a:lnSpc>
                        <a:buChar char="•"/>
                        <a:tabLst>
                          <a:tab pos="568960" algn="l"/>
                          <a:tab pos="569595" algn="l"/>
                        </a:tabLst>
                      </a:pPr>
                      <a:endParaRPr sz="1200" dirty="0">
                        <a:solidFill>
                          <a:srgbClr val="304495"/>
                        </a:solidFill>
                        <a:latin typeface="Arial"/>
                        <a:cs typeface="Arial"/>
                      </a:endParaRPr>
                    </a:p>
                    <a:p>
                      <a:pPr marL="282575">
                        <a:lnSpc>
                          <a:spcPct val="100000"/>
                        </a:lnSpc>
                      </a:pPr>
                      <a:r>
                        <a:rPr sz="1200" b="1" spc="-10" dirty="0">
                          <a:solidFill>
                            <a:srgbClr val="EB671B"/>
                          </a:solidFill>
                          <a:latin typeface="Arial"/>
                          <a:cs typeface="Arial"/>
                        </a:rPr>
                        <a:t>Attention </a:t>
                      </a:r>
                      <a:r>
                        <a:rPr sz="1200" b="1" dirty="0">
                          <a:solidFill>
                            <a:srgbClr val="EB671B"/>
                          </a:solidFill>
                          <a:latin typeface="Arial"/>
                          <a:cs typeface="Arial"/>
                        </a:rPr>
                        <a:t>: </a:t>
                      </a:r>
                      <a:r>
                        <a:rPr sz="1200" b="1" spc="-5" dirty="0">
                          <a:solidFill>
                            <a:srgbClr val="EB671B"/>
                          </a:solidFill>
                          <a:latin typeface="Arial"/>
                          <a:cs typeface="Arial"/>
                        </a:rPr>
                        <a:t>interdiction d’émettre </a:t>
                      </a:r>
                      <a:r>
                        <a:rPr sz="1200" b="1" dirty="0">
                          <a:solidFill>
                            <a:srgbClr val="EB671B"/>
                          </a:solidFill>
                          <a:latin typeface="Arial"/>
                          <a:cs typeface="Arial"/>
                        </a:rPr>
                        <a:t>des </a:t>
                      </a:r>
                      <a:r>
                        <a:rPr sz="1200" b="1" spc="-5" dirty="0">
                          <a:solidFill>
                            <a:srgbClr val="EB671B"/>
                          </a:solidFill>
                          <a:latin typeface="Arial"/>
                          <a:cs typeface="Arial"/>
                        </a:rPr>
                        <a:t>R</a:t>
                      </a:r>
                      <a:r>
                        <a:rPr lang="fr-FR" sz="1200" b="1" spc="-5" dirty="0" err="1">
                          <a:solidFill>
                            <a:srgbClr val="EB671B"/>
                          </a:solidFill>
                          <a:latin typeface="Arial"/>
                          <a:cs typeface="Arial"/>
                        </a:rPr>
                        <a:t>eçus</a:t>
                      </a:r>
                      <a:r>
                        <a:rPr lang="fr-FR" sz="1200" b="1" spc="-5" dirty="0">
                          <a:solidFill>
                            <a:srgbClr val="EB671B"/>
                          </a:solidFill>
                          <a:latin typeface="Arial"/>
                          <a:cs typeface="Arial"/>
                        </a:rPr>
                        <a:t> </a:t>
                      </a:r>
                      <a:r>
                        <a:rPr sz="1200" b="1" spc="-5" dirty="0">
                          <a:solidFill>
                            <a:srgbClr val="EB671B"/>
                          </a:solidFill>
                          <a:latin typeface="Arial"/>
                          <a:cs typeface="Arial"/>
                        </a:rPr>
                        <a:t>F</a:t>
                      </a:r>
                      <a:r>
                        <a:rPr lang="fr-FR" sz="1200" b="1" spc="-5" dirty="0" err="1">
                          <a:solidFill>
                            <a:srgbClr val="EB671B"/>
                          </a:solidFill>
                          <a:latin typeface="Arial"/>
                          <a:cs typeface="Arial"/>
                        </a:rPr>
                        <a:t>iscaux</a:t>
                      </a:r>
                      <a:r>
                        <a:rPr lang="fr-FR" sz="1200" b="1" spc="-5" dirty="0">
                          <a:solidFill>
                            <a:srgbClr val="EB671B"/>
                          </a:solidFill>
                          <a:latin typeface="Arial"/>
                          <a:cs typeface="Arial"/>
                        </a:rPr>
                        <a:t> (RF)</a:t>
                      </a:r>
                      <a:r>
                        <a:rPr sz="1200" b="1" spc="-5" dirty="0">
                          <a:solidFill>
                            <a:srgbClr val="EB671B"/>
                          </a:solidFill>
                          <a:latin typeface="Arial"/>
                          <a:cs typeface="Arial"/>
                        </a:rPr>
                        <a:t> pour</a:t>
                      </a:r>
                      <a:r>
                        <a:rPr sz="1200" b="1" spc="85" dirty="0">
                          <a:solidFill>
                            <a:srgbClr val="EB671B"/>
                          </a:solidFill>
                          <a:latin typeface="Arial"/>
                          <a:cs typeface="Arial"/>
                        </a:rPr>
                        <a:t> </a:t>
                      </a:r>
                      <a:r>
                        <a:rPr sz="1200" b="1" spc="-5" dirty="0">
                          <a:solidFill>
                            <a:srgbClr val="EB671B"/>
                          </a:solidFill>
                          <a:latin typeface="Arial"/>
                          <a:cs typeface="Arial"/>
                        </a:rPr>
                        <a:t>l’IFI</a:t>
                      </a:r>
                      <a:endParaRPr sz="1200" dirty="0">
                        <a:solidFill>
                          <a:srgbClr val="EB671B"/>
                        </a:solidFill>
                        <a:latin typeface="Arial"/>
                        <a:cs typeface="Arial"/>
                      </a:endParaRPr>
                    </a:p>
                    <a:p>
                      <a:pPr>
                        <a:lnSpc>
                          <a:spcPct val="100000"/>
                        </a:lnSpc>
                      </a:pPr>
                      <a:endParaRPr sz="1250" dirty="0">
                        <a:solidFill>
                          <a:srgbClr val="304495"/>
                        </a:solidFill>
                        <a:latin typeface="Times New Roman"/>
                        <a:cs typeface="Times New Roman"/>
                      </a:endParaRPr>
                    </a:p>
                    <a:p>
                      <a:pPr marL="282575" marR="5767070" algn="just">
                        <a:lnSpc>
                          <a:spcPct val="100000"/>
                        </a:lnSpc>
                      </a:pPr>
                      <a:r>
                        <a:rPr lang="fr-FR" sz="1200" spc="-5" dirty="0">
                          <a:solidFill>
                            <a:srgbClr val="304495"/>
                          </a:solidFill>
                          <a:latin typeface="Arial"/>
                          <a:cs typeface="Arial"/>
                        </a:rPr>
                        <a:t>Dans le cadre des fonds de dotation Redistributeur : </a:t>
                      </a:r>
                      <a:r>
                        <a:rPr sz="1200" spc="-5" dirty="0">
                          <a:solidFill>
                            <a:srgbClr val="304495"/>
                          </a:solidFill>
                          <a:latin typeface="Arial"/>
                          <a:cs typeface="Arial"/>
                        </a:rPr>
                        <a:t>Les organismes bénéficiant </a:t>
                      </a:r>
                      <a:r>
                        <a:rPr sz="1200" dirty="0">
                          <a:solidFill>
                            <a:srgbClr val="304495"/>
                          </a:solidFill>
                          <a:latin typeface="Arial"/>
                          <a:cs typeface="Arial"/>
                        </a:rPr>
                        <a:t>du </a:t>
                      </a:r>
                      <a:r>
                        <a:rPr sz="1200" spc="-10" dirty="0">
                          <a:solidFill>
                            <a:srgbClr val="304495"/>
                          </a:solidFill>
                          <a:latin typeface="Arial"/>
                          <a:cs typeface="Arial"/>
                        </a:rPr>
                        <a:t>financement </a:t>
                      </a:r>
                      <a:r>
                        <a:rPr sz="1200" spc="-5" dirty="0">
                          <a:solidFill>
                            <a:srgbClr val="304495"/>
                          </a:solidFill>
                          <a:latin typeface="Arial"/>
                          <a:cs typeface="Arial"/>
                        </a:rPr>
                        <a:t>du fonds </a:t>
                      </a:r>
                      <a:r>
                        <a:rPr sz="1200" spc="-10" dirty="0">
                          <a:solidFill>
                            <a:srgbClr val="304495"/>
                          </a:solidFill>
                          <a:latin typeface="Arial"/>
                          <a:cs typeface="Arial"/>
                        </a:rPr>
                        <a:t>doivent  </a:t>
                      </a:r>
                      <a:r>
                        <a:rPr sz="1200" spc="-5" dirty="0">
                          <a:solidFill>
                            <a:srgbClr val="304495"/>
                          </a:solidFill>
                          <a:latin typeface="Arial"/>
                          <a:cs typeface="Arial"/>
                        </a:rPr>
                        <a:t>délivrer une attestation justifiant </a:t>
                      </a:r>
                      <a:r>
                        <a:rPr sz="1200" spc="-10" dirty="0">
                          <a:solidFill>
                            <a:srgbClr val="304495"/>
                          </a:solidFill>
                          <a:latin typeface="Arial"/>
                          <a:cs typeface="Arial"/>
                        </a:rPr>
                        <a:t>le </a:t>
                      </a:r>
                      <a:r>
                        <a:rPr sz="1200" spc="-5" dirty="0">
                          <a:solidFill>
                            <a:srgbClr val="304495"/>
                          </a:solidFill>
                          <a:latin typeface="Arial"/>
                          <a:cs typeface="Arial"/>
                        </a:rPr>
                        <a:t>montant </a:t>
                      </a:r>
                      <a:r>
                        <a:rPr sz="1200" dirty="0">
                          <a:solidFill>
                            <a:srgbClr val="304495"/>
                          </a:solidFill>
                          <a:latin typeface="Arial"/>
                          <a:cs typeface="Arial"/>
                        </a:rPr>
                        <a:t>et </a:t>
                      </a:r>
                      <a:r>
                        <a:rPr sz="1200" spc="-5" dirty="0">
                          <a:solidFill>
                            <a:srgbClr val="304495"/>
                          </a:solidFill>
                          <a:latin typeface="Arial"/>
                          <a:cs typeface="Arial"/>
                        </a:rPr>
                        <a:t>l’affectation des  versements</a:t>
                      </a:r>
                      <a:r>
                        <a:rPr sz="1200" spc="-30" dirty="0">
                          <a:solidFill>
                            <a:srgbClr val="304495"/>
                          </a:solidFill>
                          <a:latin typeface="Arial"/>
                          <a:cs typeface="Arial"/>
                        </a:rPr>
                        <a:t> </a:t>
                      </a:r>
                      <a:r>
                        <a:rPr sz="1200" spc="-5" dirty="0">
                          <a:solidFill>
                            <a:srgbClr val="304495"/>
                          </a:solidFill>
                          <a:latin typeface="Arial"/>
                          <a:cs typeface="Arial"/>
                        </a:rPr>
                        <a:t>reçus</a:t>
                      </a:r>
                      <a:endParaRPr sz="1200" dirty="0">
                        <a:solidFill>
                          <a:srgbClr val="304495"/>
                        </a:solidFill>
                        <a:latin typeface="Arial"/>
                        <a:cs typeface="Arial"/>
                      </a:endParaRPr>
                    </a:p>
                    <a:p>
                      <a:pPr marL="282575" marR="5767705" algn="just">
                        <a:lnSpc>
                          <a:spcPct val="100000"/>
                        </a:lnSpc>
                      </a:pPr>
                      <a:r>
                        <a:rPr sz="1200" dirty="0">
                          <a:solidFill>
                            <a:srgbClr val="304495"/>
                          </a:solidFill>
                          <a:latin typeface="Wingdings"/>
                          <a:cs typeface="Wingdings"/>
                        </a:rPr>
                        <a:t></a:t>
                      </a:r>
                      <a:r>
                        <a:rPr sz="1200" dirty="0">
                          <a:solidFill>
                            <a:srgbClr val="304495"/>
                          </a:solidFill>
                          <a:latin typeface="Times New Roman"/>
                          <a:cs typeface="Times New Roman"/>
                        </a:rPr>
                        <a:t> </a:t>
                      </a:r>
                      <a:r>
                        <a:rPr sz="1200" spc="-5" dirty="0">
                          <a:solidFill>
                            <a:srgbClr val="304495"/>
                          </a:solidFill>
                          <a:latin typeface="Arial"/>
                          <a:cs typeface="Arial"/>
                        </a:rPr>
                        <a:t>Impossibilité de fournir </a:t>
                      </a:r>
                      <a:r>
                        <a:rPr sz="1200" dirty="0">
                          <a:solidFill>
                            <a:srgbClr val="304495"/>
                          </a:solidFill>
                          <a:latin typeface="Arial"/>
                          <a:cs typeface="Arial"/>
                        </a:rPr>
                        <a:t>un </a:t>
                      </a:r>
                      <a:r>
                        <a:rPr sz="1200" spc="-5" dirty="0">
                          <a:solidFill>
                            <a:srgbClr val="304495"/>
                          </a:solidFill>
                          <a:latin typeface="Arial"/>
                          <a:cs typeface="Arial"/>
                        </a:rPr>
                        <a:t>RF </a:t>
                      </a:r>
                      <a:r>
                        <a:rPr sz="1200" dirty="0">
                          <a:solidFill>
                            <a:srgbClr val="304495"/>
                          </a:solidFill>
                          <a:latin typeface="Arial"/>
                          <a:cs typeface="Arial"/>
                        </a:rPr>
                        <a:t>au </a:t>
                      </a:r>
                      <a:r>
                        <a:rPr sz="1200" spc="-10" dirty="0">
                          <a:solidFill>
                            <a:srgbClr val="304495"/>
                          </a:solidFill>
                          <a:latin typeface="Arial"/>
                          <a:cs typeface="Arial"/>
                        </a:rPr>
                        <a:t>donateur </a:t>
                      </a:r>
                      <a:r>
                        <a:rPr sz="1200" dirty="0">
                          <a:solidFill>
                            <a:srgbClr val="304495"/>
                          </a:solidFill>
                          <a:latin typeface="Arial"/>
                          <a:cs typeface="Arial"/>
                        </a:rPr>
                        <a:t>en cas </a:t>
                      </a:r>
                      <a:r>
                        <a:rPr sz="1200" spc="-10" dirty="0">
                          <a:solidFill>
                            <a:srgbClr val="304495"/>
                          </a:solidFill>
                          <a:latin typeface="Arial"/>
                          <a:cs typeface="Arial"/>
                        </a:rPr>
                        <a:t>d’absence  </a:t>
                      </a:r>
                      <a:r>
                        <a:rPr sz="1200" spc="-5" dirty="0">
                          <a:solidFill>
                            <a:srgbClr val="304495"/>
                          </a:solidFill>
                          <a:latin typeface="Arial"/>
                          <a:cs typeface="Arial"/>
                        </a:rPr>
                        <a:t>d’attestation </a:t>
                      </a:r>
                      <a:r>
                        <a:rPr sz="1200" dirty="0">
                          <a:solidFill>
                            <a:srgbClr val="304495"/>
                          </a:solidFill>
                          <a:latin typeface="Arial"/>
                          <a:cs typeface="Arial"/>
                        </a:rPr>
                        <a:t>de </a:t>
                      </a:r>
                      <a:r>
                        <a:rPr sz="1200" spc="-5" dirty="0">
                          <a:solidFill>
                            <a:srgbClr val="304495"/>
                          </a:solidFill>
                          <a:latin typeface="Arial"/>
                          <a:cs typeface="Arial"/>
                        </a:rPr>
                        <a:t>l’organisme</a:t>
                      </a:r>
                      <a:r>
                        <a:rPr sz="1200" spc="-80" dirty="0">
                          <a:solidFill>
                            <a:srgbClr val="304495"/>
                          </a:solidFill>
                          <a:latin typeface="Arial"/>
                          <a:cs typeface="Arial"/>
                        </a:rPr>
                        <a:t> </a:t>
                      </a:r>
                      <a:r>
                        <a:rPr sz="1200" spc="-5" dirty="0">
                          <a:solidFill>
                            <a:srgbClr val="304495"/>
                          </a:solidFill>
                          <a:latin typeface="Arial"/>
                          <a:cs typeface="Arial"/>
                        </a:rPr>
                        <a:t>bénéficiaire</a:t>
                      </a:r>
                      <a:endParaRPr sz="1200" dirty="0">
                        <a:solidFill>
                          <a:srgbClr val="304495"/>
                        </a:solidFill>
                        <a:latin typeface="Arial"/>
                        <a:cs typeface="Arial"/>
                      </a:endParaRPr>
                    </a:p>
                  </a:txBody>
                  <a:tcPr marL="0" marR="0" marT="135255" marB="0">
                    <a:lnL w="12700">
                      <a:solidFill>
                        <a:srgbClr val="B4C6E7"/>
                      </a:solidFill>
                      <a:prstDash val="solid"/>
                    </a:lnL>
                    <a:lnR w="12700">
                      <a:solidFill>
                        <a:srgbClr val="B4C6E7"/>
                      </a:solidFill>
                      <a:prstDash val="solid"/>
                    </a:lnR>
                    <a:lnB w="12700">
                      <a:solidFill>
                        <a:srgbClr val="B4C6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 name="object 12">
            <a:extLst>
              <a:ext uri="{FF2B5EF4-FFF2-40B4-BE49-F238E27FC236}">
                <a16:creationId xmlns:a16="http://schemas.microsoft.com/office/drawing/2014/main" id="{EDF8E1CB-B408-796E-9DA2-6526C8151AA8}"/>
              </a:ext>
            </a:extLst>
          </p:cNvPr>
          <p:cNvSpPr/>
          <p:nvPr/>
        </p:nvSpPr>
        <p:spPr>
          <a:xfrm>
            <a:off x="6705600" y="2999994"/>
            <a:ext cx="5312663" cy="2534411"/>
          </a:xfrm>
          <a:prstGeom prst="rect">
            <a:avLst/>
          </a:prstGeom>
          <a:blipFill>
            <a:blip r:embed="rId3" cstate="print"/>
            <a:stretch>
              <a:fillRect/>
            </a:stretch>
          </a:blipFill>
        </p:spPr>
        <p:txBody>
          <a:bodyPr wrap="square" lIns="0" tIns="0" rIns="0" bIns="0" rtlCol="0"/>
          <a:lstStyle/>
          <a:p>
            <a:endParaRPr dirty="0"/>
          </a:p>
        </p:txBody>
      </p:sp>
      <p:sp>
        <p:nvSpPr>
          <p:cNvPr id="5" name="object 27">
            <a:extLst>
              <a:ext uri="{FF2B5EF4-FFF2-40B4-BE49-F238E27FC236}">
                <a16:creationId xmlns:a16="http://schemas.microsoft.com/office/drawing/2014/main" id="{910A4835-B12F-757B-3A6C-19439EFB663E}"/>
              </a:ext>
            </a:extLst>
          </p:cNvPr>
          <p:cNvSpPr txBox="1">
            <a:spLocks/>
          </p:cNvSpPr>
          <p:nvPr/>
        </p:nvSpPr>
        <p:spPr>
          <a:xfrm>
            <a:off x="460380" y="194027"/>
            <a:ext cx="7290249" cy="998350"/>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Alt Gothic ATF Blk" panose="020B0A03040502040204" pitchFamily="34" charset="0"/>
                <a:ea typeface="+mj-ea"/>
                <a:cs typeface="+mj-cs"/>
              </a:defRPr>
            </a:lvl1pPr>
          </a:lstStyle>
          <a:p>
            <a:pPr marL="12700">
              <a:lnSpc>
                <a:spcPct val="100000"/>
              </a:lnSpc>
              <a:spcBef>
                <a:spcPts val="105"/>
              </a:spcBef>
            </a:pPr>
            <a:r>
              <a:rPr lang="fr-FR" sz="3200" dirty="0">
                <a:solidFill>
                  <a:srgbClr val="EB671B"/>
                </a:solidFill>
              </a:rPr>
              <a:t>Atelier</a:t>
            </a:r>
            <a:r>
              <a:rPr lang="fr-FR" sz="3200" spc="-20" dirty="0">
                <a:solidFill>
                  <a:srgbClr val="EB671B"/>
                </a:solidFill>
              </a:rPr>
              <a:t> </a:t>
            </a:r>
            <a:r>
              <a:rPr lang="fr-FR" sz="3200" spc="-15" dirty="0">
                <a:solidFill>
                  <a:srgbClr val="EB671B"/>
                </a:solidFill>
              </a:rPr>
              <a:t>fonds </a:t>
            </a:r>
            <a:r>
              <a:rPr lang="fr-FR" sz="3200" spc="-5" dirty="0">
                <a:solidFill>
                  <a:srgbClr val="EB671B"/>
                </a:solidFill>
              </a:rPr>
              <a:t>de</a:t>
            </a:r>
            <a:r>
              <a:rPr lang="fr-FR" sz="3200" spc="-30" dirty="0">
                <a:solidFill>
                  <a:srgbClr val="EB671B"/>
                </a:solidFill>
              </a:rPr>
              <a:t> </a:t>
            </a:r>
            <a:r>
              <a:rPr lang="fr-FR" sz="3200" spc="-5" dirty="0">
                <a:solidFill>
                  <a:srgbClr val="EB671B"/>
                </a:solidFill>
              </a:rPr>
              <a:t>dotation</a:t>
            </a:r>
            <a:r>
              <a:rPr lang="fr-FR" spc="-5" dirty="0">
                <a:solidFill>
                  <a:srgbClr val="EB671B"/>
                </a:solidFill>
              </a:rPr>
              <a:t/>
            </a:r>
            <a:br>
              <a:rPr lang="fr-FR" spc="-5" dirty="0">
                <a:solidFill>
                  <a:srgbClr val="EB671B"/>
                </a:solidFill>
              </a:rPr>
            </a:br>
            <a:r>
              <a:rPr lang="fr-FR" sz="3200" spc="-5" dirty="0">
                <a:solidFill>
                  <a:srgbClr val="304495"/>
                </a:solidFill>
              </a:rPr>
              <a:t>L’essentiel fiscal</a:t>
            </a:r>
            <a:endParaRPr lang="fr-FR" spc="-5" dirty="0">
              <a:solidFill>
                <a:srgbClr val="304495"/>
              </a:solidFill>
            </a:endParaRPr>
          </a:p>
        </p:txBody>
      </p:sp>
      <p:sp>
        <p:nvSpPr>
          <p:cNvPr id="6" name="object 9">
            <a:extLst>
              <a:ext uri="{FF2B5EF4-FFF2-40B4-BE49-F238E27FC236}">
                <a16:creationId xmlns:a16="http://schemas.microsoft.com/office/drawing/2014/main" id="{1F8F4A94-E799-A0B5-FDA1-87B74742457F}"/>
              </a:ext>
            </a:extLst>
          </p:cNvPr>
          <p:cNvSpPr txBox="1"/>
          <p:nvPr/>
        </p:nvSpPr>
        <p:spPr>
          <a:xfrm>
            <a:off x="685800" y="1771253"/>
            <a:ext cx="1879600" cy="276225"/>
          </a:xfrm>
          <a:prstGeom prst="rect">
            <a:avLst/>
          </a:prstGeom>
          <a:solidFill>
            <a:srgbClr val="B4C6E7"/>
          </a:solidFill>
        </p:spPr>
        <p:txBody>
          <a:bodyPr vert="horz" wrap="square" lIns="0" tIns="39370" rIns="0" bIns="0" rtlCol="0">
            <a:spAutoFit/>
          </a:bodyPr>
          <a:lstStyle/>
          <a:p>
            <a:pPr marL="224154">
              <a:lnSpc>
                <a:spcPct val="100000"/>
              </a:lnSpc>
              <a:spcBef>
                <a:spcPts val="310"/>
              </a:spcBef>
            </a:pPr>
            <a:r>
              <a:rPr sz="1200" b="1" spc="-5" dirty="0">
                <a:solidFill>
                  <a:srgbClr val="FFFFFF"/>
                </a:solidFill>
                <a:latin typeface="Arial"/>
                <a:cs typeface="Arial"/>
              </a:rPr>
              <a:t>Droits de</a:t>
            </a:r>
            <a:r>
              <a:rPr sz="1200" b="1" spc="-15" dirty="0">
                <a:solidFill>
                  <a:srgbClr val="FFFFFF"/>
                </a:solidFill>
                <a:latin typeface="Arial"/>
                <a:cs typeface="Arial"/>
              </a:rPr>
              <a:t> </a:t>
            </a:r>
            <a:r>
              <a:rPr sz="1200" b="1" spc="-5" dirty="0">
                <a:solidFill>
                  <a:srgbClr val="FFFFFF"/>
                </a:solidFill>
                <a:latin typeface="Arial"/>
                <a:cs typeface="Arial"/>
              </a:rPr>
              <a:t>mutations</a:t>
            </a:r>
            <a:endParaRPr sz="1200" dirty="0">
              <a:latin typeface="Arial"/>
              <a:cs typeface="Arial"/>
            </a:endParaRPr>
          </a:p>
        </p:txBody>
      </p:sp>
      <p:sp>
        <p:nvSpPr>
          <p:cNvPr id="7" name="object 10">
            <a:extLst>
              <a:ext uri="{FF2B5EF4-FFF2-40B4-BE49-F238E27FC236}">
                <a16:creationId xmlns:a16="http://schemas.microsoft.com/office/drawing/2014/main" id="{296F284B-51CC-93EF-916C-4D3DD720C762}"/>
              </a:ext>
            </a:extLst>
          </p:cNvPr>
          <p:cNvSpPr txBox="1"/>
          <p:nvPr/>
        </p:nvSpPr>
        <p:spPr>
          <a:xfrm>
            <a:off x="2887955" y="1803790"/>
            <a:ext cx="8473440" cy="256480"/>
          </a:xfrm>
          <a:prstGeom prst="rect">
            <a:avLst/>
          </a:prstGeom>
          <a:ln w="19050">
            <a:solidFill>
              <a:srgbClr val="B4C6E7"/>
            </a:solidFill>
          </a:ln>
        </p:spPr>
        <p:txBody>
          <a:bodyPr vert="horz" wrap="square" lIns="0" tIns="40640" rIns="0" bIns="0" rtlCol="0">
            <a:spAutoFit/>
          </a:bodyPr>
          <a:lstStyle/>
          <a:p>
            <a:pPr marL="90170">
              <a:lnSpc>
                <a:spcPct val="100000"/>
              </a:lnSpc>
              <a:spcBef>
                <a:spcPts val="320"/>
              </a:spcBef>
            </a:pPr>
            <a:r>
              <a:rPr sz="1400" spc="-5" dirty="0">
                <a:solidFill>
                  <a:srgbClr val="EB671B"/>
                </a:solidFill>
                <a:latin typeface="Arial"/>
                <a:cs typeface="Arial"/>
              </a:rPr>
              <a:t>Exonération </a:t>
            </a:r>
            <a:r>
              <a:rPr sz="1400" dirty="0">
                <a:solidFill>
                  <a:srgbClr val="EB671B"/>
                </a:solidFill>
                <a:latin typeface="Arial"/>
                <a:cs typeface="Arial"/>
              </a:rPr>
              <a:t>des dons et</a:t>
            </a:r>
            <a:r>
              <a:rPr sz="1400" spc="-90" dirty="0">
                <a:solidFill>
                  <a:srgbClr val="EB671B"/>
                </a:solidFill>
                <a:latin typeface="Arial"/>
                <a:cs typeface="Arial"/>
              </a:rPr>
              <a:t> </a:t>
            </a:r>
            <a:r>
              <a:rPr sz="1400" spc="-10" dirty="0">
                <a:solidFill>
                  <a:srgbClr val="EB671B"/>
                </a:solidFill>
                <a:latin typeface="Arial"/>
                <a:cs typeface="Arial"/>
              </a:rPr>
              <a:t>legs</a:t>
            </a:r>
            <a:endParaRPr sz="1400">
              <a:solidFill>
                <a:srgbClr val="EB671B"/>
              </a:solidFill>
              <a:latin typeface="Arial"/>
              <a:cs typeface="Arial"/>
            </a:endParaRPr>
          </a:p>
        </p:txBody>
      </p:sp>
    </p:spTree>
    <p:extLst>
      <p:ext uri="{BB962C8B-B14F-4D97-AF65-F5344CB8AC3E}">
        <p14:creationId xmlns:p14="http://schemas.microsoft.com/office/powerpoint/2010/main" val="1935490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78F6E40A-D9FD-9A24-706E-E58DA459ABB3}"/>
              </a:ext>
            </a:extLst>
          </p:cNvPr>
          <p:cNvSpPr txBox="1">
            <a:spLocks/>
          </p:cNvSpPr>
          <p:nvPr/>
        </p:nvSpPr>
        <p:spPr>
          <a:xfrm>
            <a:off x="558351" y="381000"/>
            <a:ext cx="8615794" cy="1007968"/>
          </a:xfrm>
          <a:prstGeom prst="rect">
            <a:avLst/>
          </a:prstGeom>
        </p:spPr>
        <p:txBody>
          <a:bodyPr vert="horz" wrap="square" lIns="0" tIns="100330" rIns="0" bIns="0" rtlCol="0">
            <a:spAutoFit/>
          </a:bodyPr>
          <a:lstStyle>
            <a:lvl1pPr algn="l" defTabSz="914400" rtl="0" eaLnBrk="1" latinLnBrk="0" hangingPunct="1">
              <a:lnSpc>
                <a:spcPct val="90000"/>
              </a:lnSpc>
              <a:spcBef>
                <a:spcPct val="0"/>
              </a:spcBef>
              <a:buNone/>
              <a:defRPr sz="4400" kern="1200">
                <a:solidFill>
                  <a:schemeClr val="tx1"/>
                </a:solidFill>
                <a:latin typeface="Alt Gothic ATF Blk" panose="020B0A03040502040204" pitchFamily="34" charset="0"/>
                <a:ea typeface="+mj-ea"/>
                <a:cs typeface="+mj-cs"/>
              </a:defRPr>
            </a:lvl1pPr>
          </a:lstStyle>
          <a:p>
            <a:pPr marL="12700" marR="5080">
              <a:lnSpc>
                <a:spcPts val="3140"/>
              </a:lnSpc>
              <a:spcBef>
                <a:spcPts val="790"/>
              </a:spcBef>
            </a:pPr>
            <a:r>
              <a:rPr lang="fr-FR" sz="3200" spc="-20" dirty="0">
                <a:solidFill>
                  <a:srgbClr val="EB671B"/>
                </a:solidFill>
              </a:rPr>
              <a:t>Atelier </a:t>
            </a:r>
            <a:r>
              <a:rPr lang="fr-FR" sz="3200" spc="-15" dirty="0">
                <a:solidFill>
                  <a:srgbClr val="EB671B"/>
                </a:solidFill>
              </a:rPr>
              <a:t>fonds </a:t>
            </a:r>
            <a:r>
              <a:rPr lang="fr-FR" sz="3200" spc="-5" dirty="0">
                <a:solidFill>
                  <a:srgbClr val="EB671B"/>
                </a:solidFill>
              </a:rPr>
              <a:t>de dotation </a:t>
            </a:r>
          </a:p>
          <a:p>
            <a:pPr marL="12700" marR="5080">
              <a:lnSpc>
                <a:spcPts val="3140"/>
              </a:lnSpc>
              <a:spcBef>
                <a:spcPts val="790"/>
              </a:spcBef>
            </a:pPr>
            <a:r>
              <a:rPr lang="fr-FR" sz="3200" spc="-5" dirty="0">
                <a:solidFill>
                  <a:srgbClr val="304495"/>
                </a:solidFill>
              </a:rPr>
              <a:t>L’essentiel fiscal</a:t>
            </a:r>
            <a:r>
              <a:rPr lang="fr-FR" sz="3200" spc="-5" dirty="0">
                <a:solidFill>
                  <a:srgbClr val="EB671B"/>
                </a:solidFill>
              </a:rPr>
              <a:t> </a:t>
            </a:r>
          </a:p>
        </p:txBody>
      </p:sp>
      <p:sp>
        <p:nvSpPr>
          <p:cNvPr id="5" name="object 4">
            <a:extLst>
              <a:ext uri="{FF2B5EF4-FFF2-40B4-BE49-F238E27FC236}">
                <a16:creationId xmlns:a16="http://schemas.microsoft.com/office/drawing/2014/main" id="{29FAC9B6-3E34-D4A4-865E-68A7F2298254}"/>
              </a:ext>
            </a:extLst>
          </p:cNvPr>
          <p:cNvSpPr txBox="1"/>
          <p:nvPr/>
        </p:nvSpPr>
        <p:spPr>
          <a:xfrm>
            <a:off x="713677" y="1822149"/>
            <a:ext cx="11231396" cy="3534301"/>
          </a:xfrm>
          <a:prstGeom prst="rect">
            <a:avLst/>
          </a:prstGeom>
        </p:spPr>
        <p:txBody>
          <a:bodyPr vert="horz" wrap="square" lIns="0" tIns="12700" rIns="0" bIns="0" rtlCol="0">
            <a:spAutoFit/>
          </a:bodyPr>
          <a:lstStyle/>
          <a:p>
            <a:pPr marL="299085" indent="-287020" algn="just">
              <a:lnSpc>
                <a:spcPct val="100000"/>
              </a:lnSpc>
              <a:spcBef>
                <a:spcPts val="100"/>
              </a:spcBef>
              <a:buFont typeface="Wingdings"/>
              <a:buChar char=""/>
              <a:tabLst>
                <a:tab pos="299085" algn="l"/>
                <a:tab pos="299720" algn="l"/>
              </a:tabLst>
            </a:pPr>
            <a:r>
              <a:rPr sz="2000" spc="-5" dirty="0">
                <a:solidFill>
                  <a:srgbClr val="304495"/>
                </a:solidFill>
                <a:latin typeface="Calibri"/>
                <a:cs typeface="Calibri"/>
              </a:rPr>
              <a:t>Deux dispositions fiscales applicables aux </a:t>
            </a:r>
            <a:r>
              <a:rPr sz="2000" spc="-15" dirty="0">
                <a:solidFill>
                  <a:srgbClr val="304495"/>
                </a:solidFill>
                <a:latin typeface="Calibri"/>
                <a:cs typeface="Calibri"/>
              </a:rPr>
              <a:t>fonds </a:t>
            </a:r>
            <a:r>
              <a:rPr sz="2000" spc="-5" dirty="0">
                <a:solidFill>
                  <a:srgbClr val="304495"/>
                </a:solidFill>
                <a:latin typeface="Calibri"/>
                <a:cs typeface="Calibri"/>
              </a:rPr>
              <a:t>de </a:t>
            </a:r>
            <a:r>
              <a:rPr sz="2000" spc="-10" dirty="0">
                <a:solidFill>
                  <a:srgbClr val="304495"/>
                </a:solidFill>
                <a:latin typeface="Calibri"/>
                <a:cs typeface="Calibri"/>
              </a:rPr>
              <a:t>dotation </a:t>
            </a:r>
            <a:r>
              <a:rPr sz="2000" spc="-10" dirty="0" err="1">
                <a:solidFill>
                  <a:srgbClr val="304495"/>
                </a:solidFill>
                <a:latin typeface="Calibri"/>
                <a:cs typeface="Calibri"/>
              </a:rPr>
              <a:t>redistributeurs</a:t>
            </a:r>
            <a:r>
              <a:rPr sz="2000" spc="-10" dirty="0">
                <a:solidFill>
                  <a:srgbClr val="304495"/>
                </a:solidFill>
                <a:latin typeface="Calibri"/>
                <a:cs typeface="Calibri"/>
              </a:rPr>
              <a:t> </a:t>
            </a:r>
            <a:r>
              <a:rPr sz="2000" dirty="0">
                <a:solidFill>
                  <a:srgbClr val="304495"/>
                </a:solidFill>
                <a:latin typeface="Calibri"/>
                <a:cs typeface="Calibri"/>
              </a:rPr>
              <a:t>:</a:t>
            </a:r>
            <a:r>
              <a:rPr lang="fr-FR" sz="2000" dirty="0">
                <a:solidFill>
                  <a:srgbClr val="304495"/>
                </a:solidFill>
                <a:latin typeface="Calibri"/>
                <a:cs typeface="Calibri"/>
              </a:rPr>
              <a:t> </a:t>
            </a:r>
          </a:p>
          <a:p>
            <a:pPr marL="299085" indent="-287020" algn="just">
              <a:lnSpc>
                <a:spcPct val="100000"/>
              </a:lnSpc>
              <a:spcBef>
                <a:spcPts val="100"/>
              </a:spcBef>
              <a:buFont typeface="Wingdings"/>
              <a:buChar char=""/>
              <a:tabLst>
                <a:tab pos="299085" algn="l"/>
                <a:tab pos="299720" algn="l"/>
              </a:tabLst>
            </a:pPr>
            <a:endParaRPr lang="fr-FR" sz="2000" dirty="0">
              <a:solidFill>
                <a:srgbClr val="304495"/>
              </a:solidFill>
              <a:latin typeface="Calibri"/>
              <a:cs typeface="Calibri"/>
            </a:endParaRPr>
          </a:p>
          <a:p>
            <a:pPr marL="756285" lvl="1" indent="-287020" algn="just">
              <a:spcBef>
                <a:spcPts val="100"/>
              </a:spcBef>
              <a:buFont typeface="Wingdings"/>
              <a:buChar char=""/>
              <a:tabLst>
                <a:tab pos="299085" algn="l"/>
                <a:tab pos="299720" algn="l"/>
              </a:tabLst>
            </a:pPr>
            <a:r>
              <a:rPr sz="2000" spc="-5" dirty="0">
                <a:latin typeface="Calibri"/>
                <a:cs typeface="Calibri"/>
              </a:rPr>
              <a:t>Les dons reçus non-issus de </a:t>
            </a:r>
            <a:r>
              <a:rPr sz="2000" spc="-70" dirty="0">
                <a:latin typeface="Calibri"/>
                <a:cs typeface="Calibri"/>
              </a:rPr>
              <a:t>l’AGP </a:t>
            </a:r>
            <a:r>
              <a:rPr sz="2000" spc="-10" dirty="0">
                <a:latin typeface="Calibri"/>
                <a:cs typeface="Calibri"/>
              </a:rPr>
              <a:t>redistribués </a:t>
            </a:r>
            <a:r>
              <a:rPr sz="2000" spc="-5" dirty="0">
                <a:latin typeface="Calibri"/>
                <a:cs typeface="Calibri"/>
              </a:rPr>
              <a:t>sans </a:t>
            </a:r>
            <a:r>
              <a:rPr sz="2000" spc="-15" dirty="0">
                <a:latin typeface="Calibri"/>
                <a:cs typeface="Calibri"/>
              </a:rPr>
              <a:t>être </a:t>
            </a:r>
            <a:r>
              <a:rPr sz="2000" spc="-10" dirty="0">
                <a:latin typeface="Calibri"/>
                <a:cs typeface="Calibri"/>
              </a:rPr>
              <a:t>incorporés </a:t>
            </a:r>
            <a:r>
              <a:rPr sz="2000" dirty="0">
                <a:latin typeface="Calibri"/>
                <a:cs typeface="Calibri"/>
              </a:rPr>
              <a:t>à la </a:t>
            </a:r>
            <a:r>
              <a:rPr sz="2000" spc="-10" dirty="0">
                <a:latin typeface="Calibri"/>
                <a:cs typeface="Calibri"/>
              </a:rPr>
              <a:t>dotation (ou  incorporés </a:t>
            </a:r>
            <a:r>
              <a:rPr sz="2000" dirty="0">
                <a:latin typeface="Calibri"/>
                <a:cs typeface="Calibri"/>
              </a:rPr>
              <a:t>à </a:t>
            </a:r>
            <a:r>
              <a:rPr sz="2000" spc="-5" dirty="0">
                <a:latin typeface="Calibri"/>
                <a:cs typeface="Calibri"/>
              </a:rPr>
              <a:t>une </a:t>
            </a:r>
            <a:r>
              <a:rPr sz="2000" spc="-15" dirty="0">
                <a:latin typeface="Calibri"/>
                <a:cs typeface="Calibri"/>
              </a:rPr>
              <a:t>dotation </a:t>
            </a:r>
            <a:r>
              <a:rPr sz="2000" spc="-5" dirty="0">
                <a:latin typeface="Calibri"/>
                <a:cs typeface="Calibri"/>
              </a:rPr>
              <a:t>ne </a:t>
            </a:r>
            <a:r>
              <a:rPr sz="2000" spc="-15" dirty="0">
                <a:latin typeface="Calibri"/>
                <a:cs typeface="Calibri"/>
              </a:rPr>
              <a:t>générant </a:t>
            </a:r>
            <a:r>
              <a:rPr sz="2000" spc="-10" dirty="0">
                <a:latin typeface="Calibri"/>
                <a:cs typeface="Calibri"/>
              </a:rPr>
              <a:t>aucun produit) </a:t>
            </a:r>
            <a:r>
              <a:rPr sz="2000" spc="-30" dirty="0">
                <a:latin typeface="Calibri"/>
                <a:cs typeface="Calibri"/>
              </a:rPr>
              <a:t>n’ouvrent </a:t>
            </a:r>
            <a:r>
              <a:rPr sz="2000" spc="-5" dirty="0">
                <a:latin typeface="Calibri"/>
                <a:cs typeface="Calibri"/>
              </a:rPr>
              <a:t>pas </a:t>
            </a:r>
            <a:r>
              <a:rPr sz="2000" spc="-10" dirty="0">
                <a:latin typeface="Calibri"/>
                <a:cs typeface="Calibri"/>
              </a:rPr>
              <a:t>droit </a:t>
            </a:r>
            <a:r>
              <a:rPr sz="2000" dirty="0">
                <a:latin typeface="Calibri"/>
                <a:cs typeface="Calibri"/>
              </a:rPr>
              <a:t>à la  </a:t>
            </a:r>
            <a:r>
              <a:rPr sz="2000" spc="-10" dirty="0">
                <a:latin typeface="Calibri"/>
                <a:cs typeface="Calibri"/>
              </a:rPr>
              <a:t>réduction </a:t>
            </a:r>
            <a:r>
              <a:rPr sz="2000" spc="-5" dirty="0">
                <a:latin typeface="Calibri"/>
                <a:cs typeface="Calibri"/>
              </a:rPr>
              <a:t>d’impôt </a:t>
            </a:r>
            <a:r>
              <a:rPr sz="2000" dirty="0">
                <a:latin typeface="Calibri"/>
                <a:cs typeface="Calibri"/>
              </a:rPr>
              <a:t>au </a:t>
            </a:r>
            <a:r>
              <a:rPr sz="2000" spc="-10" dirty="0">
                <a:latin typeface="Calibri"/>
                <a:cs typeface="Calibri"/>
              </a:rPr>
              <a:t>titre </a:t>
            </a:r>
            <a:r>
              <a:rPr sz="2000" spc="-5" dirty="0">
                <a:latin typeface="Calibri"/>
                <a:cs typeface="Calibri"/>
              </a:rPr>
              <a:t>des </a:t>
            </a:r>
            <a:r>
              <a:rPr sz="2000" dirty="0">
                <a:latin typeface="Calibri"/>
                <a:cs typeface="Calibri"/>
              </a:rPr>
              <a:t>articles </a:t>
            </a:r>
            <a:r>
              <a:rPr sz="2000" spc="-5" dirty="0">
                <a:latin typeface="Calibri"/>
                <a:cs typeface="Calibri"/>
              </a:rPr>
              <a:t>200 et 238 du </a:t>
            </a:r>
            <a:r>
              <a:rPr sz="2000" spc="-10" dirty="0">
                <a:latin typeface="Calibri"/>
                <a:cs typeface="Calibri"/>
              </a:rPr>
              <a:t>CGI </a:t>
            </a:r>
            <a:r>
              <a:rPr sz="2000" spc="-5" dirty="0">
                <a:latin typeface="Calibri"/>
                <a:cs typeface="Calibri"/>
              </a:rPr>
              <a:t>pour </a:t>
            </a:r>
            <a:r>
              <a:rPr sz="2000" dirty="0">
                <a:latin typeface="Calibri"/>
                <a:cs typeface="Calibri"/>
              </a:rPr>
              <a:t>le </a:t>
            </a:r>
            <a:r>
              <a:rPr sz="2000" spc="-10" dirty="0" err="1">
                <a:latin typeface="Calibri"/>
                <a:cs typeface="Calibri"/>
              </a:rPr>
              <a:t>donateur</a:t>
            </a:r>
            <a:r>
              <a:rPr sz="2000" spc="-45" dirty="0">
                <a:latin typeface="Calibri"/>
                <a:cs typeface="Calibri"/>
              </a:rPr>
              <a:t> </a:t>
            </a:r>
            <a:r>
              <a:rPr sz="2000" dirty="0">
                <a:latin typeface="Calibri"/>
                <a:cs typeface="Calibri"/>
              </a:rPr>
              <a:t>;</a:t>
            </a:r>
            <a:endParaRPr lang="fr-FR" sz="2000" dirty="0">
              <a:latin typeface="Calibri"/>
              <a:cs typeface="Calibri"/>
            </a:endParaRPr>
          </a:p>
          <a:p>
            <a:pPr marL="756285" lvl="1" indent="-287020" algn="just">
              <a:spcBef>
                <a:spcPts val="100"/>
              </a:spcBef>
              <a:buFont typeface="Wingdings"/>
              <a:buChar char=""/>
              <a:tabLst>
                <a:tab pos="299085" algn="l"/>
                <a:tab pos="299720" algn="l"/>
              </a:tabLst>
            </a:pPr>
            <a:r>
              <a:rPr sz="2000" spc="-5" dirty="0">
                <a:latin typeface="Calibri"/>
                <a:cs typeface="Calibri"/>
              </a:rPr>
              <a:t>Un </a:t>
            </a:r>
            <a:r>
              <a:rPr sz="2000" spc="-15" dirty="0">
                <a:latin typeface="Calibri"/>
                <a:cs typeface="Calibri"/>
              </a:rPr>
              <a:t>fonds </a:t>
            </a:r>
            <a:r>
              <a:rPr sz="2000" spc="-5" dirty="0">
                <a:latin typeface="Calibri"/>
                <a:cs typeface="Calibri"/>
              </a:rPr>
              <a:t>de </a:t>
            </a:r>
            <a:r>
              <a:rPr sz="2000" spc="-10" dirty="0">
                <a:latin typeface="Calibri"/>
                <a:cs typeface="Calibri"/>
              </a:rPr>
              <a:t>dotation redistribuant </a:t>
            </a:r>
            <a:r>
              <a:rPr sz="2000" spc="-5" dirty="0">
                <a:latin typeface="Calibri"/>
                <a:cs typeface="Calibri"/>
              </a:rPr>
              <a:t>des dons reçus </a:t>
            </a:r>
            <a:r>
              <a:rPr sz="2000" dirty="0">
                <a:latin typeface="Calibri"/>
                <a:cs typeface="Calibri"/>
              </a:rPr>
              <a:t>à la </a:t>
            </a:r>
            <a:r>
              <a:rPr sz="2000" spc="-15" dirty="0">
                <a:latin typeface="Calibri"/>
                <a:cs typeface="Calibri"/>
              </a:rPr>
              <a:t>fois </a:t>
            </a:r>
            <a:r>
              <a:rPr sz="2000" dirty="0">
                <a:latin typeface="Calibri"/>
                <a:cs typeface="Calibri"/>
              </a:rPr>
              <a:t>à </a:t>
            </a:r>
            <a:r>
              <a:rPr sz="2000" spc="-5" dirty="0">
                <a:latin typeface="Calibri"/>
                <a:cs typeface="Calibri"/>
              </a:rPr>
              <a:t>des </a:t>
            </a:r>
            <a:r>
              <a:rPr sz="2000" spc="-15" dirty="0">
                <a:latin typeface="Calibri"/>
                <a:cs typeface="Calibri"/>
              </a:rPr>
              <a:t>organismes </a:t>
            </a:r>
            <a:r>
              <a:rPr sz="2000" spc="-5" dirty="0">
                <a:latin typeface="Calibri"/>
                <a:cs typeface="Calibri"/>
              </a:rPr>
              <a:t>éligibles  </a:t>
            </a:r>
            <a:r>
              <a:rPr sz="2000" dirty="0">
                <a:latin typeface="Calibri"/>
                <a:cs typeface="Calibri"/>
              </a:rPr>
              <a:t>au </a:t>
            </a:r>
            <a:r>
              <a:rPr sz="2000" spc="-5" dirty="0">
                <a:latin typeface="Calibri"/>
                <a:cs typeface="Calibri"/>
              </a:rPr>
              <a:t>mécénat et </a:t>
            </a:r>
            <a:r>
              <a:rPr sz="2000" dirty="0">
                <a:latin typeface="Calibri"/>
                <a:cs typeface="Calibri"/>
              </a:rPr>
              <a:t>à </a:t>
            </a:r>
            <a:r>
              <a:rPr sz="2000" spc="-5" dirty="0">
                <a:latin typeface="Calibri"/>
                <a:cs typeface="Calibri"/>
              </a:rPr>
              <a:t>des </a:t>
            </a:r>
            <a:r>
              <a:rPr sz="2000" spc="-15" dirty="0">
                <a:latin typeface="Calibri"/>
                <a:cs typeface="Calibri"/>
              </a:rPr>
              <a:t>organismes </a:t>
            </a:r>
            <a:r>
              <a:rPr sz="2000" spc="-5" dirty="0">
                <a:latin typeface="Calibri"/>
                <a:cs typeface="Calibri"/>
              </a:rPr>
              <a:t>non-éligibles ne permet pas de </a:t>
            </a:r>
            <a:r>
              <a:rPr sz="2000" spc="-20" dirty="0">
                <a:latin typeface="Calibri"/>
                <a:cs typeface="Calibri"/>
              </a:rPr>
              <a:t>faire </a:t>
            </a:r>
            <a:r>
              <a:rPr sz="2000" spc="-5" dirty="0">
                <a:latin typeface="Calibri"/>
                <a:cs typeface="Calibri"/>
              </a:rPr>
              <a:t>bénéficier </a:t>
            </a:r>
            <a:r>
              <a:rPr sz="2000" dirty="0">
                <a:latin typeface="Calibri"/>
                <a:cs typeface="Calibri"/>
              </a:rPr>
              <a:t>au  </a:t>
            </a:r>
            <a:r>
              <a:rPr sz="2000" spc="-10" dirty="0">
                <a:latin typeface="Calibri"/>
                <a:cs typeface="Calibri"/>
              </a:rPr>
              <a:t>donateur </a:t>
            </a:r>
            <a:r>
              <a:rPr sz="2000" spc="-5" dirty="0">
                <a:latin typeface="Calibri"/>
                <a:cs typeface="Calibri"/>
              </a:rPr>
              <a:t>de </a:t>
            </a:r>
            <a:r>
              <a:rPr sz="2000" dirty="0">
                <a:latin typeface="Calibri"/>
                <a:cs typeface="Calibri"/>
              </a:rPr>
              <a:t>la </a:t>
            </a:r>
            <a:r>
              <a:rPr sz="2000" spc="-10" dirty="0">
                <a:latin typeface="Calibri"/>
                <a:cs typeface="Calibri"/>
              </a:rPr>
              <a:t>réduction </a:t>
            </a:r>
            <a:r>
              <a:rPr sz="2000" spc="-5" dirty="0">
                <a:latin typeface="Calibri"/>
                <a:cs typeface="Calibri"/>
              </a:rPr>
              <a:t>d’impôt au </a:t>
            </a:r>
            <a:r>
              <a:rPr sz="2000" spc="-10" dirty="0">
                <a:latin typeface="Calibri"/>
                <a:cs typeface="Calibri"/>
              </a:rPr>
              <a:t>titre </a:t>
            </a:r>
            <a:r>
              <a:rPr sz="2000" spc="-5" dirty="0">
                <a:latin typeface="Calibri"/>
                <a:cs typeface="Calibri"/>
              </a:rPr>
              <a:t>des articles 200 </a:t>
            </a:r>
            <a:r>
              <a:rPr sz="2000" spc="-10" dirty="0">
                <a:latin typeface="Calibri"/>
                <a:cs typeface="Calibri"/>
              </a:rPr>
              <a:t>et </a:t>
            </a:r>
            <a:r>
              <a:rPr sz="2000" spc="-5" dirty="0">
                <a:latin typeface="Calibri"/>
                <a:cs typeface="Calibri"/>
              </a:rPr>
              <a:t>238 du </a:t>
            </a:r>
            <a:r>
              <a:rPr sz="2000" spc="-10" dirty="0">
                <a:latin typeface="Calibri"/>
                <a:cs typeface="Calibri"/>
              </a:rPr>
              <a:t>CGI </a:t>
            </a:r>
            <a:r>
              <a:rPr sz="2000" spc="-5" dirty="0">
                <a:latin typeface="Calibri"/>
                <a:cs typeface="Calibri"/>
              </a:rPr>
              <a:t>(et </a:t>
            </a:r>
            <a:r>
              <a:rPr sz="2000" dirty="0">
                <a:latin typeface="Calibri"/>
                <a:cs typeface="Calibri"/>
              </a:rPr>
              <a:t>ce, </a:t>
            </a:r>
            <a:r>
              <a:rPr sz="2000" spc="-5" dirty="0">
                <a:latin typeface="Calibri"/>
                <a:cs typeface="Calibri"/>
              </a:rPr>
              <a:t>quelle  que soit </a:t>
            </a:r>
            <a:r>
              <a:rPr sz="2000" spc="-30" dirty="0">
                <a:latin typeface="Calibri"/>
                <a:cs typeface="Calibri"/>
              </a:rPr>
              <a:t>l’affectation </a:t>
            </a:r>
            <a:r>
              <a:rPr sz="2000" spc="-5" dirty="0">
                <a:latin typeface="Calibri"/>
                <a:cs typeface="Calibri"/>
              </a:rPr>
              <a:t>du</a:t>
            </a:r>
            <a:r>
              <a:rPr sz="2000" spc="5" dirty="0">
                <a:latin typeface="Calibri"/>
                <a:cs typeface="Calibri"/>
              </a:rPr>
              <a:t> </a:t>
            </a:r>
            <a:r>
              <a:rPr sz="2000" spc="-5" dirty="0">
                <a:latin typeface="Calibri"/>
                <a:cs typeface="Calibri"/>
              </a:rPr>
              <a:t>don).</a:t>
            </a:r>
            <a:endParaRPr sz="2000" dirty="0">
              <a:latin typeface="Calibri"/>
              <a:cs typeface="Calibri"/>
            </a:endParaRPr>
          </a:p>
          <a:p>
            <a:pPr algn="just">
              <a:lnSpc>
                <a:spcPct val="100000"/>
              </a:lnSpc>
            </a:pPr>
            <a:endParaRPr sz="2800" dirty="0">
              <a:solidFill>
                <a:srgbClr val="304495"/>
              </a:solidFill>
              <a:latin typeface="Calibri"/>
              <a:cs typeface="Calibri"/>
            </a:endParaRPr>
          </a:p>
          <a:p>
            <a:pPr marL="12700" marR="8255" algn="just">
              <a:lnSpc>
                <a:spcPts val="2300"/>
              </a:lnSpc>
              <a:spcBef>
                <a:spcPts val="5"/>
              </a:spcBef>
            </a:pPr>
            <a:r>
              <a:rPr sz="2000" i="1" dirty="0">
                <a:solidFill>
                  <a:srgbClr val="304495"/>
                </a:solidFill>
                <a:latin typeface="Calibri"/>
                <a:cs typeface="Calibri"/>
              </a:rPr>
              <a:t>NB : </a:t>
            </a:r>
            <a:r>
              <a:rPr sz="2000" i="1" spc="-5" dirty="0">
                <a:solidFill>
                  <a:srgbClr val="304495"/>
                </a:solidFill>
                <a:latin typeface="Calibri"/>
                <a:cs typeface="Calibri"/>
              </a:rPr>
              <a:t>Un fonds </a:t>
            </a:r>
            <a:r>
              <a:rPr sz="2000" i="1" dirty="0">
                <a:solidFill>
                  <a:srgbClr val="304495"/>
                </a:solidFill>
                <a:latin typeface="Calibri"/>
                <a:cs typeface="Calibri"/>
              </a:rPr>
              <a:t>de </a:t>
            </a:r>
            <a:r>
              <a:rPr sz="2000" i="1" spc="-10" dirty="0">
                <a:solidFill>
                  <a:srgbClr val="304495"/>
                </a:solidFill>
                <a:latin typeface="Calibri"/>
                <a:cs typeface="Calibri"/>
              </a:rPr>
              <a:t>dotation </a:t>
            </a:r>
            <a:r>
              <a:rPr sz="2000" i="1" dirty="0">
                <a:solidFill>
                  <a:srgbClr val="304495"/>
                </a:solidFill>
                <a:latin typeface="Calibri"/>
                <a:cs typeface="Calibri"/>
              </a:rPr>
              <a:t>ne peut pas reverser les dons </a:t>
            </a:r>
            <a:r>
              <a:rPr sz="2000" i="1" spc="-5" dirty="0">
                <a:solidFill>
                  <a:srgbClr val="304495"/>
                </a:solidFill>
                <a:latin typeface="Calibri"/>
                <a:cs typeface="Calibri"/>
              </a:rPr>
              <a:t>qu’il reçoit, </a:t>
            </a:r>
            <a:r>
              <a:rPr sz="2000" i="1" dirty="0">
                <a:solidFill>
                  <a:srgbClr val="304495"/>
                </a:solidFill>
                <a:latin typeface="Calibri"/>
                <a:cs typeface="Calibri"/>
              </a:rPr>
              <a:t>ou </a:t>
            </a:r>
            <a:r>
              <a:rPr sz="2000" i="1" spc="-5" dirty="0">
                <a:solidFill>
                  <a:srgbClr val="304495"/>
                </a:solidFill>
                <a:latin typeface="Calibri"/>
                <a:cs typeface="Calibri"/>
              </a:rPr>
              <a:t>les revenus issus </a:t>
            </a:r>
            <a:r>
              <a:rPr sz="2000" i="1" dirty="0">
                <a:solidFill>
                  <a:srgbClr val="304495"/>
                </a:solidFill>
                <a:latin typeface="Calibri"/>
                <a:cs typeface="Calibri"/>
              </a:rPr>
              <a:t>de  </a:t>
            </a:r>
            <a:r>
              <a:rPr sz="2000" i="1" spc="-5" dirty="0">
                <a:solidFill>
                  <a:srgbClr val="304495"/>
                </a:solidFill>
                <a:latin typeface="Calibri"/>
                <a:cs typeface="Calibri"/>
              </a:rPr>
              <a:t>ces </a:t>
            </a:r>
            <a:r>
              <a:rPr sz="2000" i="1" dirty="0">
                <a:solidFill>
                  <a:srgbClr val="304495"/>
                </a:solidFill>
                <a:latin typeface="Calibri"/>
                <a:cs typeface="Calibri"/>
              </a:rPr>
              <a:t>dons, à un autre </a:t>
            </a:r>
            <a:r>
              <a:rPr sz="2000" i="1" spc="-5" dirty="0">
                <a:solidFill>
                  <a:srgbClr val="304495"/>
                </a:solidFill>
                <a:latin typeface="Calibri"/>
                <a:cs typeface="Calibri"/>
              </a:rPr>
              <a:t>fonds </a:t>
            </a:r>
            <a:r>
              <a:rPr sz="2000" i="1" dirty="0">
                <a:solidFill>
                  <a:srgbClr val="304495"/>
                </a:solidFill>
                <a:latin typeface="Calibri"/>
                <a:cs typeface="Calibri"/>
              </a:rPr>
              <a:t>de</a:t>
            </a:r>
            <a:r>
              <a:rPr sz="2000" i="1" spc="-25" dirty="0">
                <a:solidFill>
                  <a:srgbClr val="304495"/>
                </a:solidFill>
                <a:latin typeface="Calibri"/>
                <a:cs typeface="Calibri"/>
              </a:rPr>
              <a:t> </a:t>
            </a:r>
            <a:r>
              <a:rPr sz="2000" i="1" spc="-5" dirty="0">
                <a:solidFill>
                  <a:srgbClr val="304495"/>
                </a:solidFill>
                <a:latin typeface="Calibri"/>
                <a:cs typeface="Calibri"/>
              </a:rPr>
              <a:t>dotation.</a:t>
            </a:r>
            <a:endParaRPr sz="2000" dirty="0">
              <a:solidFill>
                <a:srgbClr val="304495"/>
              </a:solidFill>
              <a:latin typeface="Calibri"/>
              <a:cs typeface="Calibri"/>
            </a:endParaRPr>
          </a:p>
        </p:txBody>
      </p:sp>
      <p:pic>
        <p:nvPicPr>
          <p:cNvPr id="3" name="Picture 2">
            <a:extLst>
              <a:ext uri="{FF2B5EF4-FFF2-40B4-BE49-F238E27FC236}">
                <a16:creationId xmlns:a16="http://schemas.microsoft.com/office/drawing/2014/main" id="{997C10DB-4FD6-F610-DFAE-DABBF970F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689" y="5750618"/>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0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DB34C-C4F1-CC13-FCD6-6CED3975F95C}"/>
              </a:ext>
            </a:extLst>
          </p:cNvPr>
          <p:cNvSpPr>
            <a:spLocks noGrp="1"/>
          </p:cNvSpPr>
          <p:nvPr>
            <p:ph type="title"/>
          </p:nvPr>
        </p:nvSpPr>
        <p:spPr/>
        <p:txBody>
          <a:bodyPr/>
          <a:lstStyle/>
          <a:p>
            <a:r>
              <a:rPr lang="fr-FR" dirty="0"/>
              <a:t>Intervenants</a:t>
            </a:r>
          </a:p>
        </p:txBody>
      </p:sp>
      <p:sp>
        <p:nvSpPr>
          <p:cNvPr id="5" name="ZoneTexte 4">
            <a:extLst>
              <a:ext uri="{FF2B5EF4-FFF2-40B4-BE49-F238E27FC236}">
                <a16:creationId xmlns:a16="http://schemas.microsoft.com/office/drawing/2014/main" id="{9F27EED2-BA06-44C8-1446-5ED6CA05E422}"/>
              </a:ext>
            </a:extLst>
          </p:cNvPr>
          <p:cNvSpPr txBox="1"/>
          <p:nvPr/>
        </p:nvSpPr>
        <p:spPr>
          <a:xfrm>
            <a:off x="613458" y="1585234"/>
            <a:ext cx="10740342" cy="4893647"/>
          </a:xfrm>
          <a:prstGeom prst="rect">
            <a:avLst/>
          </a:prstGeom>
          <a:noFill/>
        </p:spPr>
        <p:txBody>
          <a:bodyPr wrap="square">
            <a:spAutoFit/>
          </a:bodyPr>
          <a:lstStyle/>
          <a:p>
            <a:pPr marL="285750" indent="-285750">
              <a:buFont typeface="Arial" panose="020B0604020202020204" pitchFamily="34" charset="0"/>
              <a:buChar char="•"/>
            </a:pPr>
            <a:r>
              <a:rPr lang="fr-FR" sz="2400" dirty="0">
                <a:solidFill>
                  <a:schemeClr val="bg1"/>
                </a:solidFill>
              </a:rPr>
              <a:t>Léa MORGAN, Cheffe de la mission MECENAT au Ministère de la culture </a:t>
            </a:r>
            <a:r>
              <a:rPr lang="fr-FR" sz="2400" dirty="0" err="1">
                <a:solidFill>
                  <a:schemeClr val="bg1"/>
                </a:solidFill>
              </a:rPr>
              <a:t>nessa</a:t>
            </a:r>
            <a:r>
              <a:rPr lang="fr-FR" sz="2400" dirty="0">
                <a:solidFill>
                  <a:schemeClr val="bg1"/>
                </a:solidFill>
              </a:rPr>
              <a:t> LEFEVRE, Elue à l’Ordre des Experts comptables Nouvelle Aquitaine, correspondante Vienne</a:t>
            </a:r>
            <a:r>
              <a:rPr lang="fr-FR" sz="2400" dirty="0"/>
              <a:t/>
            </a:r>
            <a:br>
              <a:rPr lang="fr-FR" sz="2400" dirty="0"/>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Sylvie DUVIGNEAU, coordinatrice mécénat à la DRAC Nouvelle Aquitaine à Poitiers</a:t>
            </a: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Stefan MARET, Administrateur au Fonds ALIENOR du CHU de Poitiers</a:t>
            </a: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Lionel MATHIAS, Assistant mécénat territorial de l’Abbaye aux Dames de Saintes</a:t>
            </a:r>
          </a:p>
          <a:p>
            <a:pPr marL="285750" indent="-285750">
              <a:buFont typeface="Arial" panose="020B0604020202020204" pitchFamily="34" charset="0"/>
              <a:buChar char="•"/>
            </a:pPr>
            <a:endParaRPr lang="fr-FR" sz="2400" dirty="0">
              <a:solidFill>
                <a:schemeClr val="bg1"/>
              </a:solidFill>
            </a:endParaRPr>
          </a:p>
          <a:p>
            <a:r>
              <a:rPr lang="fr-FR" sz="2400" dirty="0">
                <a:solidFill>
                  <a:schemeClr val="bg1"/>
                </a:solidFill>
              </a:rPr>
              <a:t/>
            </a:r>
            <a:br>
              <a:rPr lang="fr-FR" sz="2400" dirty="0">
                <a:solidFill>
                  <a:schemeClr val="bg1"/>
                </a:solidFill>
              </a:rPr>
            </a:br>
            <a:endParaRPr lang="fr-FR" sz="2400" dirty="0">
              <a:solidFill>
                <a:schemeClr val="bg1"/>
              </a:solidFill>
            </a:endParaRPr>
          </a:p>
          <a:p>
            <a:endParaRPr lang="fr-FR" sz="2400" dirty="0">
              <a:solidFill>
                <a:schemeClr val="bg1"/>
              </a:solidFill>
            </a:endParaRPr>
          </a:p>
        </p:txBody>
      </p:sp>
    </p:spTree>
    <p:extLst>
      <p:ext uri="{BB962C8B-B14F-4D97-AF65-F5344CB8AC3E}">
        <p14:creationId xmlns:p14="http://schemas.microsoft.com/office/powerpoint/2010/main" val="1023850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AEEE1-E9EB-D3E8-6191-D5BFBEBFE0CB}"/>
              </a:ext>
            </a:extLst>
          </p:cNvPr>
          <p:cNvSpPr>
            <a:spLocks noGrp="1"/>
          </p:cNvSpPr>
          <p:nvPr>
            <p:ph type="title"/>
          </p:nvPr>
        </p:nvSpPr>
        <p:spPr>
          <a:xfrm>
            <a:off x="838200" y="2462093"/>
            <a:ext cx="10515600" cy="2852737"/>
          </a:xfrm>
        </p:spPr>
        <p:txBody>
          <a:bodyPr>
            <a:normAutofit/>
          </a:bodyPr>
          <a:lstStyle/>
          <a:p>
            <a:r>
              <a:rPr lang="fr-FR" sz="4800" dirty="0"/>
              <a:t>Environnement comptable et financier des fonds de dotation</a:t>
            </a:r>
          </a:p>
        </p:txBody>
      </p:sp>
    </p:spTree>
    <p:extLst>
      <p:ext uri="{BB962C8B-B14F-4D97-AF65-F5344CB8AC3E}">
        <p14:creationId xmlns:p14="http://schemas.microsoft.com/office/powerpoint/2010/main" val="1160651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4"/>
            <a:ext cx="9549210" cy="584200"/>
          </a:xfrm>
        </p:spPr>
        <p:txBody>
          <a:bodyPr>
            <a:noAutofit/>
          </a:bodyPr>
          <a:lstStyle/>
          <a:p>
            <a:r>
              <a:rPr lang="fr-FR" sz="3200" spc="-20" dirty="0"/>
              <a:t>Atelier </a:t>
            </a:r>
            <a:r>
              <a:rPr lang="fr-FR" sz="3200" spc="-15" dirty="0"/>
              <a:t>fonds </a:t>
            </a:r>
            <a:r>
              <a:rPr lang="fr-FR" sz="3200" spc="-5" dirty="0"/>
              <a:t>de dotation un préambule  :</a:t>
            </a:r>
            <a:br>
              <a:rPr lang="fr-FR" sz="3200" spc="-5" dirty="0"/>
            </a:br>
            <a:r>
              <a:rPr lang="fr-FR" sz="3200" spc="-5" dirty="0"/>
              <a:t> </a:t>
            </a:r>
            <a:r>
              <a:rPr lang="fr-FR" sz="3200" spc="-45" dirty="0">
                <a:solidFill>
                  <a:srgbClr val="014685"/>
                </a:solidFill>
              </a:rPr>
              <a:t>L’appel à la générosité du public</a:t>
            </a:r>
            <a:endParaRPr lang="fr-FR" sz="3200" dirty="0"/>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558351" y="1833716"/>
            <a:ext cx="11375148" cy="3791580"/>
          </a:xfrm>
        </p:spPr>
        <p:txBody>
          <a:bodyPr>
            <a:normAutofit/>
          </a:bodyPr>
          <a:lstStyle/>
          <a:p>
            <a:pPr marL="0" indent="0" algn="just">
              <a:buNone/>
            </a:pPr>
            <a:r>
              <a:rPr lang="fr-FR" sz="2000" dirty="0"/>
              <a:t>Les organismes qui, afin de soutenir une cause scientifique, sociale, familiale, humanitaire, philanthropique, éducative, sportive, culturelle ou concourant à la défense de l'environnement, souhaitent faire appel à la générosité du public sont tenus d'en faire la déclaration auprès du représentant de l'État dans le département:</a:t>
            </a:r>
          </a:p>
          <a:p>
            <a:pPr marL="285750" indent="-285750" algn="just">
              <a:buFont typeface="Arial" panose="020B0604020202020204" pitchFamily="34" charset="0"/>
              <a:buChar char="•"/>
            </a:pPr>
            <a:r>
              <a:rPr lang="fr-FR" sz="2000" dirty="0">
                <a:solidFill>
                  <a:schemeClr val="tx1"/>
                </a:solidFill>
              </a:rPr>
              <a:t>Préalablement à l'appel, lorsque le montant des ressources collectées par ce biais au cours de l'un des deux exercices précédents excède un seuil fixé par décret, qui ne peut être supérieur à 153 000 euros,</a:t>
            </a:r>
          </a:p>
          <a:p>
            <a:pPr marL="285750" indent="-285750" algn="just">
              <a:buFont typeface="Arial" panose="020B0604020202020204" pitchFamily="34" charset="0"/>
              <a:buChar char="•"/>
            </a:pPr>
            <a:r>
              <a:rPr lang="fr-FR" sz="2000" dirty="0">
                <a:solidFill>
                  <a:schemeClr val="tx1"/>
                </a:solidFill>
              </a:rPr>
              <a:t>A défaut, pendant l'exercice en cours dès que le montant des ressources collectées dépasse ce même seuil</a:t>
            </a:r>
            <a:r>
              <a:rPr lang="fr-FR" sz="2000" dirty="0"/>
              <a:t>.</a:t>
            </a:r>
          </a:p>
          <a:p>
            <a:pPr marL="0" indent="0" algn="just">
              <a:buNone/>
            </a:pPr>
            <a:r>
              <a:rPr lang="fr-FR" sz="2000" dirty="0"/>
              <a:t>Cette déclaration précise les objectifs poursuivis par l'appel à la générosité du public. Les organismes effectuant plusieurs appels au cours de la même année civile peuvent procéder à une déclaration annuelle.</a:t>
            </a:r>
          </a:p>
        </p:txBody>
      </p:sp>
      <p:pic>
        <p:nvPicPr>
          <p:cNvPr id="4" name="Picture 2">
            <a:extLst>
              <a:ext uri="{FF2B5EF4-FFF2-40B4-BE49-F238E27FC236}">
                <a16:creationId xmlns:a16="http://schemas.microsoft.com/office/drawing/2014/main" id="{07F64F79-CB43-AA34-1C30-1E06A97A4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92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3"/>
            <a:ext cx="7681081" cy="643193"/>
          </a:xfrm>
        </p:spPr>
        <p:txBody>
          <a:bodyPr>
            <a:noAutofit/>
          </a:bodyPr>
          <a:lstStyle/>
          <a:p>
            <a:r>
              <a:rPr lang="fr-FR" sz="3200" spc="-20" dirty="0"/>
              <a:t>Atelier </a:t>
            </a:r>
            <a:r>
              <a:rPr lang="fr-FR" sz="3200" spc="-15" dirty="0"/>
              <a:t>fonds </a:t>
            </a:r>
            <a:r>
              <a:rPr lang="fr-FR" sz="3200" spc="-5" dirty="0"/>
              <a:t>de dotation  </a:t>
            </a:r>
            <a:br>
              <a:rPr lang="fr-FR" sz="3200" spc="-5" dirty="0"/>
            </a:br>
            <a:r>
              <a:rPr lang="fr-FR" sz="3200" spc="-45" dirty="0">
                <a:solidFill>
                  <a:srgbClr val="014685"/>
                </a:solidFill>
              </a:rPr>
              <a:t>L’appel à la générosité du public </a:t>
            </a:r>
            <a:endParaRPr lang="fr-FR" sz="3200" dirty="0"/>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662523" y="2081514"/>
            <a:ext cx="11305700" cy="2467337"/>
          </a:xfrm>
        </p:spPr>
        <p:txBody>
          <a:bodyPr>
            <a:normAutofit fontScale="92500" lnSpcReduction="20000"/>
          </a:bodyPr>
          <a:lstStyle/>
          <a:p>
            <a:pPr marL="0" indent="0" algn="just">
              <a:buNone/>
            </a:pPr>
            <a:r>
              <a:rPr lang="fr-FR" sz="2400" dirty="0"/>
              <a:t>Il faut donc considérer que plusieurs conditions entrent en jeu pour qu’une entité soit conduite à entrer dans le champ des dispositions de la loi du 7 août 1991 et de ses obligations :</a:t>
            </a:r>
          </a:p>
          <a:p>
            <a:pPr marL="0" indent="0" algn="just">
              <a:buNone/>
            </a:pPr>
            <a:endParaRPr lang="fr-FR" sz="2400" dirty="0"/>
          </a:p>
          <a:p>
            <a:pPr lvl="1" algn="just"/>
            <a:r>
              <a:rPr lang="fr-FR" sz="2000" dirty="0"/>
              <a:t>Les entités auteurs de l’appel,</a:t>
            </a:r>
          </a:p>
          <a:p>
            <a:pPr lvl="1" algn="just"/>
            <a:r>
              <a:rPr lang="fr-FR" sz="2000" dirty="0"/>
              <a:t>Les causes visées par la loi,</a:t>
            </a:r>
          </a:p>
          <a:p>
            <a:pPr lvl="1" algn="just"/>
            <a:r>
              <a:rPr lang="fr-FR" sz="2000" dirty="0"/>
              <a:t>L’appel à la générosité du public,</a:t>
            </a:r>
          </a:p>
          <a:p>
            <a:pPr lvl="1" algn="just"/>
            <a:r>
              <a:rPr lang="fr-FR" sz="2000" dirty="0"/>
              <a:t>Les ressources collectées par ce biais.</a:t>
            </a:r>
            <a:endParaRPr lang="fr-FR" sz="1400" dirty="0"/>
          </a:p>
        </p:txBody>
      </p:sp>
      <p:pic>
        <p:nvPicPr>
          <p:cNvPr id="4" name="Picture 2">
            <a:extLst>
              <a:ext uri="{FF2B5EF4-FFF2-40B4-BE49-F238E27FC236}">
                <a16:creationId xmlns:a16="http://schemas.microsoft.com/office/drawing/2014/main" id="{3FD060A7-4EF6-D736-7CAA-2B506D67A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11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3"/>
            <a:ext cx="7137849" cy="984885"/>
          </a:xfrm>
        </p:spPr>
        <p:txBody>
          <a:bodyPr>
            <a:normAutofit fontScale="90000"/>
          </a:bodyPr>
          <a:lstStyle/>
          <a:p>
            <a:r>
              <a:rPr lang="fr-FR" spc="-20" dirty="0"/>
              <a:t>Atelier </a:t>
            </a:r>
            <a:r>
              <a:rPr lang="fr-FR" spc="-15" dirty="0"/>
              <a:t>fonds </a:t>
            </a:r>
            <a:r>
              <a:rPr lang="fr-FR" spc="-5" dirty="0"/>
              <a:t>de dotation </a:t>
            </a:r>
            <a:br>
              <a:rPr lang="fr-FR" spc="-5" dirty="0"/>
            </a:br>
            <a:r>
              <a:rPr lang="fr-FR" spc="-45" dirty="0">
                <a:solidFill>
                  <a:srgbClr val="014685"/>
                </a:solidFill>
              </a:rPr>
              <a:t>L’appel à la générosité du public</a:t>
            </a:r>
            <a:endParaRPr lang="fr-FR" dirty="0"/>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450663" y="1676400"/>
            <a:ext cx="11436537" cy="3231654"/>
          </a:xfrm>
        </p:spPr>
        <p:txBody>
          <a:bodyPr/>
          <a:lstStyle/>
          <a:p>
            <a:pPr marL="0" indent="0" algn="just">
              <a:buNone/>
            </a:pPr>
            <a:r>
              <a:rPr lang="fr-FR" sz="2400" dirty="0"/>
              <a:t>L’appel à la générosité du public suppose la combinaison de trois notions qui doivent être cumulativement appliquées  :</a:t>
            </a:r>
          </a:p>
          <a:p>
            <a:pPr algn="just"/>
            <a:endParaRPr lang="fr-FR" sz="2400" dirty="0"/>
          </a:p>
          <a:p>
            <a:pPr marL="742950" lvl="1" indent="-285750" algn="just"/>
            <a:r>
              <a:rPr lang="fr-FR" sz="2000" dirty="0"/>
              <a:t>La notion de générosité → absence de contrepartie,</a:t>
            </a:r>
          </a:p>
          <a:p>
            <a:pPr marL="742950" lvl="1" indent="-285750" algn="just"/>
            <a:r>
              <a:rPr lang="fr-FR" sz="2000" dirty="0"/>
              <a:t>La notion d’appel → acte de sollicitation concret,</a:t>
            </a:r>
          </a:p>
          <a:p>
            <a:pPr marL="742950" lvl="1" indent="-285750" algn="just"/>
            <a:r>
              <a:rPr lang="fr-FR" sz="2000" dirty="0"/>
              <a:t>La notion de public visé → cercle ouvert.</a:t>
            </a:r>
          </a:p>
          <a:p>
            <a:pPr algn="just"/>
            <a:endParaRPr lang="fr-FR" sz="2400" dirty="0"/>
          </a:p>
          <a:p>
            <a:pPr marL="285750" indent="-285750" algn="just">
              <a:buFontTx/>
              <a:buChar char="-"/>
            </a:pPr>
            <a:endParaRPr lang="fr-FR" sz="2400" dirty="0"/>
          </a:p>
          <a:p>
            <a:pPr marL="285750" indent="-285750" algn="just">
              <a:buFontTx/>
              <a:buChar char="-"/>
            </a:pPr>
            <a:endParaRPr lang="fr-FR" sz="1800" dirty="0"/>
          </a:p>
        </p:txBody>
      </p:sp>
      <p:pic>
        <p:nvPicPr>
          <p:cNvPr id="4" name="Picture 2">
            <a:extLst>
              <a:ext uri="{FF2B5EF4-FFF2-40B4-BE49-F238E27FC236}">
                <a16:creationId xmlns:a16="http://schemas.microsoft.com/office/drawing/2014/main" id="{549A291A-11CE-B4CC-9F65-AB4BA0DB0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74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06490"/>
            <a:ext cx="8398836" cy="960194"/>
          </a:xfrm>
        </p:spPr>
        <p:txBody>
          <a:bodyPr>
            <a:normAutofit fontScale="90000"/>
          </a:bodyPr>
          <a:lstStyle/>
          <a:p>
            <a:r>
              <a:rPr lang="fr-FR" sz="3200" spc="-20" dirty="0"/>
              <a:t>Atelier </a:t>
            </a:r>
            <a:r>
              <a:rPr lang="fr-FR" sz="3200" spc="-15" dirty="0"/>
              <a:t>fonds </a:t>
            </a:r>
            <a:r>
              <a:rPr lang="fr-FR" sz="3200" spc="-5" dirty="0"/>
              <a:t>de dotation  </a:t>
            </a:r>
            <a:br>
              <a:rPr lang="fr-FR" sz="3200" spc="-5" dirty="0"/>
            </a:br>
            <a:r>
              <a:rPr lang="fr-FR" sz="3200" spc="-45" dirty="0">
                <a:solidFill>
                  <a:srgbClr val="014685"/>
                </a:solidFill>
              </a:rPr>
              <a:t>L’appel à la générosité du public</a:t>
            </a:r>
            <a:endParaRPr lang="fr-FR" sz="3200" dirty="0"/>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558351" y="1543664"/>
            <a:ext cx="11338214" cy="3431459"/>
          </a:xfrm>
        </p:spPr>
        <p:txBody>
          <a:bodyPr>
            <a:normAutofit/>
          </a:bodyPr>
          <a:lstStyle/>
          <a:p>
            <a:pPr algn="just"/>
            <a:endParaRPr lang="fr-FR" sz="2000" dirty="0"/>
          </a:p>
          <a:p>
            <a:pPr marL="0" indent="0" algn="just">
              <a:buNone/>
            </a:pPr>
            <a:r>
              <a:rPr lang="fr-FR" sz="2000" dirty="0"/>
              <a:t>Lorsque le montant des ressources collectées au cours de l'un des deux exercices précédents ou à défaut pendant l'exercice en cours, excède le seuil de 153 000 euros, les entités souhaitant faire appel à la générosité du public, sont soumises à deux obligations :</a:t>
            </a:r>
          </a:p>
          <a:p>
            <a:pPr marL="457200" indent="-457200" algn="just">
              <a:buFont typeface="+mj-lt"/>
              <a:buAutoNum type="arabicPeriod"/>
            </a:pPr>
            <a:r>
              <a:rPr lang="fr-FR" sz="2000" dirty="0">
                <a:solidFill>
                  <a:schemeClr val="tx1"/>
                </a:solidFill>
              </a:rPr>
              <a:t>Le dépôt d’une déclaration,</a:t>
            </a:r>
          </a:p>
          <a:p>
            <a:pPr marL="457200" indent="-457200" algn="just">
              <a:buFont typeface="+mj-lt"/>
              <a:buAutoNum type="arabicPeriod"/>
            </a:pPr>
            <a:r>
              <a:rPr lang="fr-FR" sz="2000" dirty="0">
                <a:solidFill>
                  <a:schemeClr val="tx1"/>
                </a:solidFill>
              </a:rPr>
              <a:t>L’établissement d’un compte d’emploi annuel des ressources (CER).</a:t>
            </a:r>
          </a:p>
          <a:p>
            <a:pPr marL="0" indent="0" algn="just">
              <a:buNone/>
            </a:pPr>
            <a:r>
              <a:rPr lang="fr-FR" sz="2000" dirty="0"/>
              <a:t>Les ressources collectées à prendre en considération sont celles retenues pour le franchissement du seuil déclenchant l’obligation de procéder à une déclaration de l’appel à la générosité du public, c’est-à-dire les ressources collectées par l’appel à la générosité du public.</a:t>
            </a:r>
          </a:p>
        </p:txBody>
      </p:sp>
      <p:pic>
        <p:nvPicPr>
          <p:cNvPr id="4" name="Picture 2">
            <a:extLst>
              <a:ext uri="{FF2B5EF4-FFF2-40B4-BE49-F238E27FC236}">
                <a16:creationId xmlns:a16="http://schemas.microsoft.com/office/drawing/2014/main" id="{7F3BB233-163C-B242-4F52-13A4AA1C8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23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0" y="406490"/>
            <a:ext cx="7602423" cy="989691"/>
          </a:xfrm>
        </p:spPr>
        <p:txBody>
          <a:bodyPr>
            <a:normAutofit/>
          </a:bodyPr>
          <a:lstStyle/>
          <a:p>
            <a:r>
              <a:rPr lang="fr-FR" sz="3200" spc="-20" dirty="0"/>
              <a:t>Atelier </a:t>
            </a:r>
            <a:r>
              <a:rPr lang="fr-FR" sz="3200" spc="-15" dirty="0"/>
              <a:t>fonds </a:t>
            </a:r>
            <a:r>
              <a:rPr lang="fr-FR" sz="3200" spc="-5" dirty="0"/>
              <a:t>de dotation</a:t>
            </a:r>
            <a:br>
              <a:rPr lang="fr-FR" sz="3200" spc="-5" dirty="0"/>
            </a:br>
            <a:r>
              <a:rPr lang="fr-FR" sz="3200" spc="-45" dirty="0">
                <a:solidFill>
                  <a:srgbClr val="014685"/>
                </a:solidFill>
              </a:rPr>
              <a:t>L’appel à la générosité du public</a:t>
            </a:r>
            <a:endParaRPr lang="fr-FR" sz="3200" dirty="0"/>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450663" y="1295400"/>
            <a:ext cx="11290673" cy="553998"/>
          </a:xfrm>
        </p:spPr>
        <p:txBody>
          <a:bodyPr/>
          <a:lstStyle/>
          <a:p>
            <a:pPr algn="just"/>
            <a:endParaRPr lang="fr-FR" sz="1800" b="1" dirty="0"/>
          </a:p>
          <a:p>
            <a:pPr algn="just"/>
            <a:endParaRPr lang="fr-FR" sz="1800" b="1" dirty="0"/>
          </a:p>
        </p:txBody>
      </p:sp>
      <p:pic>
        <p:nvPicPr>
          <p:cNvPr id="5" name="Image 4">
            <a:extLst>
              <a:ext uri="{FF2B5EF4-FFF2-40B4-BE49-F238E27FC236}">
                <a16:creationId xmlns:a16="http://schemas.microsoft.com/office/drawing/2014/main" id="{C8F5A914-4E7A-BCAA-70D5-2981CEB6138F}"/>
              </a:ext>
            </a:extLst>
          </p:cNvPr>
          <p:cNvPicPr>
            <a:picLocks noChangeAspect="1"/>
          </p:cNvPicPr>
          <p:nvPr/>
        </p:nvPicPr>
        <p:blipFill>
          <a:blip r:embed="rId2"/>
          <a:stretch>
            <a:fillRect/>
          </a:stretch>
        </p:blipFill>
        <p:spPr>
          <a:xfrm>
            <a:off x="1104902" y="1883818"/>
            <a:ext cx="10134600" cy="4150956"/>
          </a:xfrm>
          <a:prstGeom prst="rect">
            <a:avLst/>
          </a:prstGeom>
        </p:spPr>
      </p:pic>
    </p:spTree>
    <p:extLst>
      <p:ext uri="{BB962C8B-B14F-4D97-AF65-F5344CB8AC3E}">
        <p14:creationId xmlns:p14="http://schemas.microsoft.com/office/powerpoint/2010/main" val="1804090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357104" y="5705855"/>
            <a:ext cx="1834896" cy="1152144"/>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46</a:t>
            </a:fld>
            <a:endParaRPr dirty="0"/>
          </a:p>
        </p:txBody>
      </p:sp>
      <p:sp>
        <p:nvSpPr>
          <p:cNvPr id="5" name="object 5"/>
          <p:cNvSpPr txBox="1">
            <a:spLocks noGrp="1"/>
          </p:cNvSpPr>
          <p:nvPr>
            <p:ph type="title"/>
          </p:nvPr>
        </p:nvSpPr>
        <p:spPr>
          <a:xfrm>
            <a:off x="536803" y="271038"/>
            <a:ext cx="8121445" cy="1025474"/>
          </a:xfrm>
          <a:prstGeom prst="rect">
            <a:avLst/>
          </a:prstGeom>
        </p:spPr>
        <p:txBody>
          <a:bodyPr vert="horz" wrap="square" lIns="0" tIns="45720" rIns="0" bIns="0" rtlCol="0">
            <a:spAutoFit/>
          </a:bodyPr>
          <a:lstStyle/>
          <a:p>
            <a:pPr marL="12700" marR="5080">
              <a:lnSpc>
                <a:spcPts val="3679"/>
              </a:lnSpc>
              <a:spcBef>
                <a:spcPts val="360"/>
              </a:spcBef>
            </a:pPr>
            <a:r>
              <a:rPr spc="-20" dirty="0"/>
              <a:t>Atelier </a:t>
            </a:r>
            <a:r>
              <a:rPr spc="-15" dirty="0"/>
              <a:t>fonds </a:t>
            </a:r>
            <a:r>
              <a:rPr spc="-5" dirty="0"/>
              <a:t>de dotation  </a:t>
            </a:r>
            <a:r>
              <a:rPr lang="fr-FR" spc="-5" dirty="0"/>
              <a:t/>
            </a:r>
            <a:br>
              <a:rPr lang="fr-FR" spc="-5" dirty="0"/>
            </a:br>
            <a:r>
              <a:rPr lang="fr-FR" spc="-5" dirty="0">
                <a:solidFill>
                  <a:srgbClr val="304495"/>
                </a:solidFill>
              </a:rPr>
              <a:t>L’essentiel comptable</a:t>
            </a:r>
            <a:endParaRPr spc="-10" dirty="0">
              <a:solidFill>
                <a:srgbClr val="304495"/>
              </a:solidFill>
            </a:endParaRPr>
          </a:p>
        </p:txBody>
      </p:sp>
      <p:sp>
        <p:nvSpPr>
          <p:cNvPr id="8" name="ZoneTexte 7">
            <a:extLst>
              <a:ext uri="{FF2B5EF4-FFF2-40B4-BE49-F238E27FC236}">
                <a16:creationId xmlns:a16="http://schemas.microsoft.com/office/drawing/2014/main" id="{F3F67A7A-8C1F-35DB-9309-1CFAB532FBA1}"/>
              </a:ext>
            </a:extLst>
          </p:cNvPr>
          <p:cNvSpPr txBox="1"/>
          <p:nvPr/>
        </p:nvSpPr>
        <p:spPr>
          <a:xfrm>
            <a:off x="1071773" y="2159575"/>
            <a:ext cx="10700495" cy="3231654"/>
          </a:xfrm>
          <a:prstGeom prst="rect">
            <a:avLst/>
          </a:prstGeom>
          <a:noFill/>
        </p:spPr>
        <p:txBody>
          <a:bodyPr wrap="square">
            <a:spAutoFit/>
          </a:bodyPr>
          <a:lstStyle/>
          <a:p>
            <a:pPr algn="just"/>
            <a:r>
              <a:rPr lang="fr-FR" sz="2400" b="1" dirty="0">
                <a:solidFill>
                  <a:srgbClr val="304495"/>
                </a:solidFill>
              </a:rPr>
              <a:t>Règles comptables applicables :</a:t>
            </a:r>
          </a:p>
          <a:p>
            <a:pPr marL="285750" indent="-285750" algn="just">
              <a:buFont typeface="Arial" panose="020B0604020202020204" pitchFamily="34" charset="0"/>
              <a:buChar char="•"/>
            </a:pPr>
            <a:r>
              <a:rPr lang="fr-FR" dirty="0"/>
              <a:t>Règlement ANC n°2018-06 prévoit deux grandes spécificités applicables aux fonds de dotation :</a:t>
            </a:r>
          </a:p>
          <a:p>
            <a:pPr marL="742950" lvl="1" indent="-285750" algn="just">
              <a:buFont typeface="Arial" panose="020B0604020202020204" pitchFamily="34" charset="0"/>
              <a:buChar char="•"/>
            </a:pPr>
            <a:r>
              <a:rPr lang="fr-FR" dirty="0"/>
              <a:t>Traitement comptable des dotations consomptibles / non-consomptibles ;</a:t>
            </a:r>
          </a:p>
          <a:p>
            <a:pPr marL="742950" lvl="1" indent="-285750" algn="just">
              <a:buFont typeface="Arial" panose="020B0604020202020204" pitchFamily="34" charset="0"/>
              <a:buChar char="•"/>
            </a:pPr>
            <a:r>
              <a:rPr lang="fr-FR" dirty="0"/>
              <a:t>Information à prévoir en annexe sur les dotations.</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Hormis ces deux spécificités, toutes les règles comptables applicables aux associations le sont également aux fonds de  dotation (notamment les dispositions du règlement ANC n° 2022-04 du 30 juin 2022 sur l’état des avantages et  ressources provenant de l’étranger).</a:t>
            </a:r>
          </a:p>
          <a:p>
            <a:pPr algn="just"/>
            <a:endParaRPr lang="fr-FR" dirty="0"/>
          </a:p>
          <a:p>
            <a:pPr algn="just"/>
            <a:endParaRPr lang="fr-FR" dirty="0"/>
          </a:p>
          <a:p>
            <a:pPr algn="just"/>
            <a:r>
              <a:rPr lang="fr-FR" b="1" i="1" dirty="0">
                <a:solidFill>
                  <a:srgbClr val="304495"/>
                </a:solidFill>
              </a:rPr>
              <a:t> Attention </a:t>
            </a:r>
            <a:r>
              <a:rPr lang="fr-FR" dirty="0"/>
              <a:t>: Concernant les ressources, traitement spécifique prévu par l’article 140 LME (dispositions légales).</a:t>
            </a:r>
          </a:p>
        </p:txBody>
      </p:sp>
      <p:pic>
        <p:nvPicPr>
          <p:cNvPr id="2" name="Picture 2">
            <a:extLst>
              <a:ext uri="{FF2B5EF4-FFF2-40B4-BE49-F238E27FC236}">
                <a16:creationId xmlns:a16="http://schemas.microsoft.com/office/drawing/2014/main" id="{A136B102-1843-31CE-BF2D-3DC8C7761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674340" y="574025"/>
            <a:ext cx="2068352" cy="76181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357104" y="5705855"/>
            <a:ext cx="1834896" cy="11521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96931" y="2252528"/>
            <a:ext cx="10502132" cy="323685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196505" y="5815059"/>
            <a:ext cx="5911215" cy="299720"/>
          </a:xfrm>
          <a:prstGeom prst="rect">
            <a:avLst/>
          </a:prstGeom>
        </p:spPr>
        <p:txBody>
          <a:bodyPr vert="horz" wrap="square" lIns="0" tIns="12700" rIns="0" bIns="0" rtlCol="0">
            <a:spAutoFit/>
          </a:bodyPr>
          <a:lstStyle/>
          <a:p>
            <a:pPr marL="299085" indent="-287020">
              <a:lnSpc>
                <a:spcPct val="100000"/>
              </a:lnSpc>
              <a:spcBef>
                <a:spcPts val="100"/>
              </a:spcBef>
              <a:buClr>
                <a:srgbClr val="004686"/>
              </a:buClr>
              <a:buFont typeface="Wingdings"/>
              <a:buChar char=""/>
              <a:tabLst>
                <a:tab pos="299085" algn="l"/>
                <a:tab pos="299720" algn="l"/>
              </a:tabLst>
            </a:pPr>
            <a:r>
              <a:rPr sz="1800" spc="-5" dirty="0">
                <a:latin typeface="Calibri"/>
                <a:cs typeface="Calibri"/>
              </a:rPr>
              <a:t>Seule la </a:t>
            </a:r>
            <a:r>
              <a:rPr sz="1800" spc="-10" dirty="0">
                <a:latin typeface="Calibri"/>
                <a:cs typeface="Calibri"/>
              </a:rPr>
              <a:t>dotation </a:t>
            </a:r>
            <a:r>
              <a:rPr sz="1800" spc="-5" dirty="0">
                <a:latin typeface="Calibri"/>
                <a:cs typeface="Calibri"/>
              </a:rPr>
              <a:t>consomptible </a:t>
            </a:r>
            <a:r>
              <a:rPr sz="1800" dirty="0">
                <a:latin typeface="Calibri"/>
                <a:cs typeface="Calibri"/>
              </a:rPr>
              <a:t>peut </a:t>
            </a:r>
            <a:r>
              <a:rPr sz="1800" spc="-15" dirty="0">
                <a:latin typeface="Calibri"/>
                <a:cs typeface="Calibri"/>
              </a:rPr>
              <a:t>être </a:t>
            </a:r>
            <a:r>
              <a:rPr sz="1800" spc="-10" dirty="0">
                <a:latin typeface="Calibri"/>
                <a:cs typeface="Calibri"/>
              </a:rPr>
              <a:t>reprise </a:t>
            </a:r>
            <a:r>
              <a:rPr sz="1800" dirty="0">
                <a:latin typeface="Calibri"/>
                <a:cs typeface="Calibri"/>
              </a:rPr>
              <a:t>au</a:t>
            </a:r>
            <a:r>
              <a:rPr sz="1800" spc="105" dirty="0">
                <a:latin typeface="Calibri"/>
                <a:cs typeface="Calibri"/>
              </a:rPr>
              <a:t> </a:t>
            </a:r>
            <a:r>
              <a:rPr sz="1800" spc="-10" dirty="0">
                <a:latin typeface="Calibri"/>
                <a:cs typeface="Calibri"/>
              </a:rPr>
              <a:t>résultat.</a:t>
            </a:r>
            <a:endParaRPr sz="1800" dirty="0">
              <a:latin typeface="Calibri"/>
              <a:cs typeface="Calibri"/>
            </a:endParaRPr>
          </a:p>
        </p:txBody>
      </p:sp>
      <p:sp>
        <p:nvSpPr>
          <p:cNvPr id="9" name="object 9"/>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47</a:t>
            </a:fld>
            <a:endParaRPr dirty="0"/>
          </a:p>
        </p:txBody>
      </p:sp>
      <p:sp>
        <p:nvSpPr>
          <p:cNvPr id="7" name="object 7"/>
          <p:cNvSpPr txBox="1"/>
          <p:nvPr/>
        </p:nvSpPr>
        <p:spPr>
          <a:xfrm>
            <a:off x="542164" y="1419604"/>
            <a:ext cx="4718094" cy="759182"/>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Comptabilisation </a:t>
            </a:r>
            <a:r>
              <a:rPr sz="1800" b="1" dirty="0">
                <a:latin typeface="Calibri"/>
                <a:cs typeface="Calibri"/>
              </a:rPr>
              <a:t>des</a:t>
            </a:r>
            <a:r>
              <a:rPr sz="1800" b="1" spc="-70" dirty="0">
                <a:latin typeface="Calibri"/>
                <a:cs typeface="Calibri"/>
              </a:rPr>
              <a:t> </a:t>
            </a:r>
            <a:r>
              <a:rPr sz="1800" b="1" spc="-5" dirty="0">
                <a:latin typeface="Calibri"/>
                <a:cs typeface="Calibri"/>
              </a:rPr>
              <a:t>dotations</a:t>
            </a:r>
            <a:endParaRPr sz="1800" dirty="0">
              <a:latin typeface="Calibri"/>
              <a:cs typeface="Calibri"/>
            </a:endParaRPr>
          </a:p>
          <a:p>
            <a:pPr marL="299085" indent="-287020">
              <a:lnSpc>
                <a:spcPct val="100000"/>
              </a:lnSpc>
              <a:spcBef>
                <a:spcPts val="1525"/>
              </a:spcBef>
              <a:buClr>
                <a:srgbClr val="004686"/>
              </a:buClr>
              <a:buFont typeface="Wingdings"/>
              <a:buChar char=""/>
              <a:tabLst>
                <a:tab pos="299085" algn="l"/>
                <a:tab pos="299720" algn="l"/>
              </a:tabLst>
            </a:pPr>
            <a:r>
              <a:rPr sz="1800" spc="-10" dirty="0">
                <a:latin typeface="Calibri"/>
                <a:cs typeface="Calibri"/>
              </a:rPr>
              <a:t>Comptes </a:t>
            </a:r>
            <a:r>
              <a:rPr sz="1800" dirty="0">
                <a:latin typeface="Calibri"/>
                <a:cs typeface="Calibri"/>
              </a:rPr>
              <a:t>à </a:t>
            </a:r>
            <a:r>
              <a:rPr sz="1800" spc="-5" dirty="0">
                <a:latin typeface="Calibri"/>
                <a:cs typeface="Calibri"/>
              </a:rPr>
              <a:t>utiliser</a:t>
            </a:r>
            <a:r>
              <a:rPr sz="1800" spc="20" dirty="0">
                <a:latin typeface="Calibri"/>
                <a:cs typeface="Calibri"/>
              </a:rPr>
              <a:t> </a:t>
            </a:r>
            <a:r>
              <a:rPr sz="1800" dirty="0">
                <a:latin typeface="Calibri"/>
                <a:cs typeface="Calibri"/>
              </a:rPr>
              <a:t>:</a:t>
            </a:r>
          </a:p>
        </p:txBody>
      </p:sp>
      <p:sp>
        <p:nvSpPr>
          <p:cNvPr id="8" name="object 8"/>
          <p:cNvSpPr txBox="1">
            <a:spLocks noGrp="1"/>
          </p:cNvSpPr>
          <p:nvPr>
            <p:ph type="title"/>
          </p:nvPr>
        </p:nvSpPr>
        <p:spPr>
          <a:xfrm>
            <a:off x="565156" y="222374"/>
            <a:ext cx="7510393" cy="987643"/>
          </a:xfrm>
          <a:prstGeom prst="rect">
            <a:avLst/>
          </a:prstGeom>
        </p:spPr>
        <p:txBody>
          <a:bodyPr vert="horz" wrap="square" lIns="0" tIns="74930" rIns="0" bIns="0" rtlCol="0">
            <a:spAutoFit/>
          </a:bodyPr>
          <a:lstStyle/>
          <a:p>
            <a:pPr marL="12700" marR="5080">
              <a:lnSpc>
                <a:spcPts val="3390"/>
              </a:lnSpc>
              <a:spcBef>
                <a:spcPts val="590"/>
              </a:spcBef>
            </a:pPr>
            <a:r>
              <a:rPr spc="-20" dirty="0"/>
              <a:t>Atelier </a:t>
            </a:r>
            <a:r>
              <a:rPr spc="-15" dirty="0"/>
              <a:t>fonds </a:t>
            </a:r>
            <a:r>
              <a:rPr spc="-5" dirty="0"/>
              <a:t>de dotation  </a:t>
            </a:r>
            <a:r>
              <a:rPr spc="-45" dirty="0">
                <a:solidFill>
                  <a:srgbClr val="014685"/>
                </a:solidFill>
              </a:rPr>
              <a:t>L’essentiel</a:t>
            </a:r>
            <a:r>
              <a:rPr spc="-30" dirty="0">
                <a:solidFill>
                  <a:srgbClr val="014685"/>
                </a:solidFill>
              </a:rPr>
              <a:t> </a:t>
            </a:r>
            <a:r>
              <a:rPr spc="-10" dirty="0">
                <a:solidFill>
                  <a:srgbClr val="014685"/>
                </a:solidFill>
              </a:rPr>
              <a:t>comptable</a:t>
            </a:r>
          </a:p>
        </p:txBody>
      </p:sp>
      <p:pic>
        <p:nvPicPr>
          <p:cNvPr id="2" name="Picture 2">
            <a:extLst>
              <a:ext uri="{FF2B5EF4-FFF2-40B4-BE49-F238E27FC236}">
                <a16:creationId xmlns:a16="http://schemas.microsoft.com/office/drawing/2014/main" id="{3C406008-F908-720B-B3EF-0131B78BA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B17B9-3450-0715-0EBB-E65BB6BA2E32}"/>
              </a:ext>
            </a:extLst>
          </p:cNvPr>
          <p:cNvSpPr>
            <a:spLocks noGrp="1"/>
          </p:cNvSpPr>
          <p:nvPr>
            <p:ph type="title"/>
          </p:nvPr>
        </p:nvSpPr>
        <p:spPr>
          <a:xfrm>
            <a:off x="578016" y="300703"/>
            <a:ext cx="7189468" cy="984885"/>
          </a:xfrm>
        </p:spPr>
        <p:txBody>
          <a:bodyPr>
            <a:noAutofit/>
          </a:bodyPr>
          <a:lstStyle/>
          <a:p>
            <a:r>
              <a:rPr lang="fr-FR" sz="2800" spc="-20" dirty="0"/>
              <a:t>Atelier </a:t>
            </a:r>
            <a:r>
              <a:rPr lang="fr-FR" sz="2800" spc="-15" dirty="0"/>
              <a:t>fonds </a:t>
            </a:r>
            <a:r>
              <a:rPr lang="fr-FR" sz="2800" spc="-5" dirty="0"/>
              <a:t>de dotation </a:t>
            </a:r>
            <a:br>
              <a:rPr lang="fr-FR" sz="2800" spc="-5" dirty="0"/>
            </a:br>
            <a:r>
              <a:rPr lang="fr-FR" sz="2800" spc="-5" dirty="0"/>
              <a:t> </a:t>
            </a:r>
            <a:r>
              <a:rPr lang="fr-FR" sz="2800" spc="-45" dirty="0">
                <a:solidFill>
                  <a:srgbClr val="014685"/>
                </a:solidFill>
              </a:rPr>
              <a:t>L’essentiel</a:t>
            </a:r>
            <a:r>
              <a:rPr lang="fr-FR" sz="2800" spc="-30" dirty="0">
                <a:solidFill>
                  <a:srgbClr val="014685"/>
                </a:solidFill>
              </a:rPr>
              <a:t> </a:t>
            </a:r>
            <a:r>
              <a:rPr lang="fr-FR" sz="2800" spc="-10" dirty="0">
                <a:solidFill>
                  <a:srgbClr val="014685"/>
                </a:solidFill>
              </a:rPr>
              <a:t>comptable</a:t>
            </a:r>
            <a:endParaRPr lang="fr-FR" sz="2800" dirty="0"/>
          </a:p>
        </p:txBody>
      </p:sp>
      <p:sp>
        <p:nvSpPr>
          <p:cNvPr id="3" name="Espace réservé du texte 2">
            <a:extLst>
              <a:ext uri="{FF2B5EF4-FFF2-40B4-BE49-F238E27FC236}">
                <a16:creationId xmlns:a16="http://schemas.microsoft.com/office/drawing/2014/main" id="{6F15254A-F46F-E105-A148-DD1B69F1C365}"/>
              </a:ext>
            </a:extLst>
          </p:cNvPr>
          <p:cNvSpPr>
            <a:spLocks noGrp="1"/>
          </p:cNvSpPr>
          <p:nvPr>
            <p:ph type="body" idx="1"/>
          </p:nvPr>
        </p:nvSpPr>
        <p:spPr>
          <a:xfrm>
            <a:off x="578016" y="1386710"/>
            <a:ext cx="11151868" cy="4562436"/>
          </a:xfrm>
        </p:spPr>
        <p:txBody>
          <a:bodyPr>
            <a:normAutofit fontScale="92500" lnSpcReduction="10000"/>
          </a:bodyPr>
          <a:lstStyle/>
          <a:p>
            <a:pPr marL="0" indent="0" algn="just">
              <a:buNone/>
            </a:pPr>
            <a:r>
              <a:rPr lang="fr-FR" sz="2000" b="1" spc="-10" dirty="0">
                <a:latin typeface="Calibri"/>
                <a:cs typeface="Calibri"/>
              </a:rPr>
              <a:t>Les frais de fonctionnement / frais de siège du fonds de dotation</a:t>
            </a:r>
          </a:p>
          <a:p>
            <a:pPr marL="0" indent="0" algn="just">
              <a:buNone/>
            </a:pPr>
            <a:r>
              <a:rPr lang="fr-FR" sz="1800" dirty="0">
                <a:solidFill>
                  <a:schemeClr val="tx1"/>
                </a:solidFill>
              </a:rPr>
              <a:t>Comme indiqué précédemment, pas de précision législative sur la quote-part de la dotation qui doit être attribuée au résultat du fonds de dotation, c’est-à-dire la partie de ressources qui doit être affectée aux frais de fonctionnement / frais de siège du fonds de dotation.</a:t>
            </a:r>
          </a:p>
          <a:p>
            <a:pPr marL="0" indent="0" algn="just">
              <a:buNone/>
            </a:pPr>
            <a:r>
              <a:rPr lang="fr-FR" sz="1800" dirty="0">
                <a:solidFill>
                  <a:schemeClr val="tx1"/>
                </a:solidFill>
              </a:rPr>
              <a:t>Vrai sujet de questionnement et de transparence vis-à-vis du donateur.</a:t>
            </a:r>
          </a:p>
          <a:p>
            <a:pPr marL="0" indent="0" algn="just">
              <a:buNone/>
            </a:pPr>
            <a:r>
              <a:rPr lang="fr-FR" sz="1800" u="sng" dirty="0">
                <a:solidFill>
                  <a:srgbClr val="EB671B"/>
                </a:solidFill>
                <a:latin typeface="Calibri"/>
                <a:cs typeface="Calibri"/>
              </a:rPr>
              <a:t>Deux pratiques peuvent être envisagées :</a:t>
            </a:r>
          </a:p>
          <a:p>
            <a:pPr marL="342900" indent="-342900" algn="just">
              <a:buFont typeface="+mj-lt"/>
              <a:buAutoNum type="arabicPeriod"/>
            </a:pPr>
            <a:r>
              <a:rPr lang="fr-FR" sz="2000" u="sng" dirty="0">
                <a:solidFill>
                  <a:schemeClr val="tx1"/>
                </a:solidFill>
                <a:latin typeface="Calibri"/>
                <a:cs typeface="Calibri"/>
              </a:rPr>
              <a:t>Le fonds de dotation affiche dans ces statuts et/ou vis-à-</a:t>
            </a:r>
            <a:r>
              <a:rPr lang="fr-FR" sz="2000" u="sng" dirty="0">
                <a:solidFill>
                  <a:schemeClr val="tx1"/>
                </a:solidFill>
              </a:rPr>
              <a:t>vis </a:t>
            </a:r>
            <a:r>
              <a:rPr lang="fr-FR" sz="2000" u="sng" dirty="0">
                <a:solidFill>
                  <a:schemeClr val="tx1"/>
                </a:solidFill>
                <a:latin typeface="Calibri"/>
                <a:cs typeface="Calibri"/>
              </a:rPr>
              <a:t>de ses donateurs la quote-part qui sera affectée à couvrir ses dépenses de fonctionnement:</a:t>
            </a:r>
          </a:p>
          <a:p>
            <a:pPr lvl="1" algn="just"/>
            <a:r>
              <a:rPr lang="fr-FR" sz="2000" dirty="0">
                <a:solidFill>
                  <a:schemeClr val="tx1"/>
                </a:solidFill>
              </a:rPr>
              <a:t>Avantage : Transparence financière vis-à-vis du donateur sur quote-part du don affecté à l’action.</a:t>
            </a:r>
          </a:p>
          <a:p>
            <a:pPr lvl="1" algn="just"/>
            <a:r>
              <a:rPr lang="fr-FR" sz="2000" dirty="0">
                <a:solidFill>
                  <a:schemeClr val="tx1"/>
                </a:solidFill>
              </a:rPr>
              <a:t>Inconvénient : Quote-part figée qu’il convient de ne pas dépasser sous réserve de créer un déficit pour le fonds de dotation.</a:t>
            </a:r>
            <a:endParaRPr lang="fr-FR" sz="900" dirty="0">
              <a:latin typeface="Calibri"/>
              <a:cs typeface="Calibri"/>
            </a:endParaRPr>
          </a:p>
          <a:p>
            <a:pPr marL="457200" indent="-457200" algn="just">
              <a:buFont typeface="+mj-lt"/>
              <a:buAutoNum type="arabicPeriod"/>
            </a:pPr>
            <a:r>
              <a:rPr lang="fr-FR" sz="2400" u="sng" dirty="0">
                <a:solidFill>
                  <a:schemeClr val="tx1"/>
                </a:solidFill>
              </a:rPr>
              <a:t>Le fonds de dotation n’affiche pas cette information:</a:t>
            </a:r>
          </a:p>
          <a:p>
            <a:pPr lvl="1" algn="just"/>
            <a:r>
              <a:rPr lang="fr-FR" sz="1800" dirty="0">
                <a:solidFill>
                  <a:schemeClr val="tx1"/>
                </a:solidFill>
                <a:latin typeface="Calibri"/>
                <a:cs typeface="Calibri"/>
              </a:rPr>
              <a:t>Avantage: Possibilité de prise en charge d’éventuels dépassements budgétaires par abortion plus importante d’une partie des ressources collectées et affectées au résultat / résultat présenté à l’équilibre.</a:t>
            </a:r>
          </a:p>
          <a:p>
            <a:pPr lvl="1" algn="just"/>
            <a:r>
              <a:rPr lang="fr-FR" sz="1800" dirty="0">
                <a:solidFill>
                  <a:schemeClr val="tx1"/>
                </a:solidFill>
              </a:rPr>
              <a:t>Inconvénient: Manque de transparence vis-à-vis du donateur / question sous-jacente de l’efficience du fonds de dotation / risque de questionnement fiscal si quote-part affectée au don devient minoritaire.</a:t>
            </a:r>
            <a:endParaRPr lang="fr-FR" sz="1800" dirty="0">
              <a:solidFill>
                <a:schemeClr val="tx1"/>
              </a:solidFill>
              <a:latin typeface="Calibri"/>
              <a:cs typeface="Calibri"/>
            </a:endParaRPr>
          </a:p>
        </p:txBody>
      </p:sp>
      <p:pic>
        <p:nvPicPr>
          <p:cNvPr id="4" name="Picture 2">
            <a:extLst>
              <a:ext uri="{FF2B5EF4-FFF2-40B4-BE49-F238E27FC236}">
                <a16:creationId xmlns:a16="http://schemas.microsoft.com/office/drawing/2014/main" id="{46B8E49E-4D20-204B-0977-A78280AE4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027" y="5949146"/>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357104" y="5705855"/>
            <a:ext cx="1834896" cy="11521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91539" y="2212848"/>
            <a:ext cx="2083435" cy="646430"/>
          </a:xfrm>
          <a:prstGeom prst="rect">
            <a:avLst/>
          </a:prstGeom>
          <a:solidFill>
            <a:srgbClr val="4471C4"/>
          </a:solidFill>
          <a:ln w="12700">
            <a:solidFill>
              <a:srgbClr val="2E528F"/>
            </a:solidFill>
          </a:ln>
        </p:spPr>
        <p:txBody>
          <a:bodyPr vert="horz" wrap="square" lIns="0" tIns="29845" rIns="0" bIns="0" rtlCol="0">
            <a:spAutoFit/>
          </a:bodyPr>
          <a:lstStyle/>
          <a:p>
            <a:pPr marL="212090">
              <a:lnSpc>
                <a:spcPct val="100000"/>
              </a:lnSpc>
              <a:spcBef>
                <a:spcPts val="235"/>
              </a:spcBef>
            </a:pPr>
            <a:r>
              <a:rPr sz="1800" b="1" spc="-5" dirty="0">
                <a:solidFill>
                  <a:srgbClr val="FFFFFF"/>
                </a:solidFill>
                <a:latin typeface="Calibri"/>
                <a:cs typeface="Calibri"/>
              </a:rPr>
              <a:t>Legs et</a:t>
            </a:r>
            <a:r>
              <a:rPr sz="1800" b="1" spc="-30" dirty="0">
                <a:solidFill>
                  <a:srgbClr val="FFFFFF"/>
                </a:solidFill>
                <a:latin typeface="Calibri"/>
                <a:cs typeface="Calibri"/>
              </a:rPr>
              <a:t> </a:t>
            </a:r>
            <a:r>
              <a:rPr sz="1800" b="1" spc="-5" dirty="0">
                <a:solidFill>
                  <a:srgbClr val="FFFFFF"/>
                </a:solidFill>
                <a:latin typeface="Calibri"/>
                <a:cs typeface="Calibri"/>
              </a:rPr>
              <a:t>donations</a:t>
            </a:r>
            <a:endParaRPr sz="1800">
              <a:latin typeface="Calibri"/>
              <a:cs typeface="Calibri"/>
            </a:endParaRPr>
          </a:p>
        </p:txBody>
      </p:sp>
      <p:sp>
        <p:nvSpPr>
          <p:cNvPr id="5" name="object 5"/>
          <p:cNvSpPr txBox="1"/>
          <p:nvPr/>
        </p:nvSpPr>
        <p:spPr>
          <a:xfrm>
            <a:off x="891539" y="4320540"/>
            <a:ext cx="2239010" cy="1201420"/>
          </a:xfrm>
          <a:prstGeom prst="rect">
            <a:avLst/>
          </a:prstGeom>
          <a:solidFill>
            <a:srgbClr val="EC7C30"/>
          </a:solidFill>
          <a:ln w="12700">
            <a:solidFill>
              <a:srgbClr val="AD5A20"/>
            </a:solidFill>
          </a:ln>
        </p:spPr>
        <p:txBody>
          <a:bodyPr vert="horz" wrap="square" lIns="0" tIns="31114" rIns="0" bIns="0" rtlCol="0">
            <a:spAutoFit/>
          </a:bodyPr>
          <a:lstStyle/>
          <a:p>
            <a:pPr marL="139065" marR="132080" indent="-635" algn="ctr">
              <a:lnSpc>
                <a:spcPct val="100000"/>
              </a:lnSpc>
              <a:spcBef>
                <a:spcPts val="244"/>
              </a:spcBef>
            </a:pPr>
            <a:r>
              <a:rPr sz="1800" b="1" spc="-10" dirty="0">
                <a:solidFill>
                  <a:srgbClr val="FFFFFF"/>
                </a:solidFill>
                <a:latin typeface="Calibri"/>
                <a:cs typeface="Calibri"/>
              </a:rPr>
              <a:t>Comptabilisés </a:t>
            </a:r>
            <a:r>
              <a:rPr sz="1800" b="1" dirty="0">
                <a:solidFill>
                  <a:srgbClr val="FFFFFF"/>
                </a:solidFill>
                <a:latin typeface="Calibri"/>
                <a:cs typeface="Calibri"/>
              </a:rPr>
              <a:t>en  </a:t>
            </a:r>
            <a:r>
              <a:rPr sz="1800" b="1" spc="-5" dirty="0">
                <a:solidFill>
                  <a:srgbClr val="FFFFFF"/>
                </a:solidFill>
                <a:latin typeface="Calibri"/>
                <a:cs typeface="Calibri"/>
              </a:rPr>
              <a:t>dotation  (consomptible </a:t>
            </a:r>
            <a:r>
              <a:rPr sz="1800" b="1" dirty="0">
                <a:solidFill>
                  <a:srgbClr val="FFFFFF"/>
                </a:solidFill>
                <a:latin typeface="Calibri"/>
                <a:cs typeface="Calibri"/>
              </a:rPr>
              <a:t>ou  </a:t>
            </a:r>
            <a:r>
              <a:rPr sz="1800" b="1" spc="-5" dirty="0">
                <a:solidFill>
                  <a:srgbClr val="FFFFFF"/>
                </a:solidFill>
                <a:latin typeface="Calibri"/>
                <a:cs typeface="Calibri"/>
              </a:rPr>
              <a:t>non-consomptible</a:t>
            </a:r>
            <a:r>
              <a:rPr sz="1800" b="1" spc="-1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6" name="object 6"/>
          <p:cNvSpPr txBox="1"/>
          <p:nvPr/>
        </p:nvSpPr>
        <p:spPr>
          <a:xfrm>
            <a:off x="4287011" y="2214372"/>
            <a:ext cx="2684145" cy="646430"/>
          </a:xfrm>
          <a:prstGeom prst="rect">
            <a:avLst/>
          </a:prstGeom>
          <a:solidFill>
            <a:srgbClr val="6FAC46"/>
          </a:solidFill>
          <a:ln w="12700">
            <a:solidFill>
              <a:srgbClr val="507D31"/>
            </a:solidFill>
          </a:ln>
        </p:spPr>
        <p:txBody>
          <a:bodyPr vert="horz" wrap="square" lIns="0" tIns="29844" rIns="0" bIns="0" rtlCol="0">
            <a:spAutoFit/>
          </a:bodyPr>
          <a:lstStyle/>
          <a:p>
            <a:pPr marL="1139190" marR="153670" indent="-977265">
              <a:lnSpc>
                <a:spcPct val="100000"/>
              </a:lnSpc>
              <a:spcBef>
                <a:spcPts val="234"/>
              </a:spcBef>
            </a:pPr>
            <a:r>
              <a:rPr sz="1800" b="1" dirty="0">
                <a:solidFill>
                  <a:srgbClr val="FFFFFF"/>
                </a:solidFill>
                <a:latin typeface="Calibri"/>
                <a:cs typeface="Calibri"/>
              </a:rPr>
              <a:t>Dons manuels </a:t>
            </a:r>
            <a:r>
              <a:rPr sz="1800" b="1" spc="-5" dirty="0">
                <a:solidFill>
                  <a:srgbClr val="FFFFFF"/>
                </a:solidFill>
                <a:latin typeface="Calibri"/>
                <a:cs typeface="Calibri"/>
              </a:rPr>
              <a:t>reçus</a:t>
            </a:r>
            <a:r>
              <a:rPr sz="1800" b="1" spc="-175" dirty="0">
                <a:solidFill>
                  <a:srgbClr val="FFFFFF"/>
                </a:solidFill>
                <a:latin typeface="Calibri"/>
                <a:cs typeface="Calibri"/>
              </a:rPr>
              <a:t> </a:t>
            </a:r>
            <a:r>
              <a:rPr sz="1800" b="1" dirty="0">
                <a:solidFill>
                  <a:srgbClr val="FFFFFF"/>
                </a:solidFill>
                <a:latin typeface="Calibri"/>
                <a:cs typeface="Calibri"/>
              </a:rPr>
              <a:t>sans  </a:t>
            </a:r>
            <a:r>
              <a:rPr sz="1800" b="1" spc="-10" dirty="0">
                <a:solidFill>
                  <a:srgbClr val="FFFFFF"/>
                </a:solidFill>
                <a:latin typeface="Calibri"/>
                <a:cs typeface="Calibri"/>
              </a:rPr>
              <a:t>AGP</a:t>
            </a:r>
            <a:endParaRPr sz="1800">
              <a:latin typeface="Calibri"/>
              <a:cs typeface="Calibri"/>
            </a:endParaRPr>
          </a:p>
        </p:txBody>
      </p:sp>
      <p:sp>
        <p:nvSpPr>
          <p:cNvPr id="7" name="object 7"/>
          <p:cNvSpPr txBox="1"/>
          <p:nvPr/>
        </p:nvSpPr>
        <p:spPr>
          <a:xfrm>
            <a:off x="4465320" y="4320540"/>
            <a:ext cx="2239010" cy="1201420"/>
          </a:xfrm>
          <a:prstGeom prst="rect">
            <a:avLst/>
          </a:prstGeom>
          <a:solidFill>
            <a:srgbClr val="EC7C30"/>
          </a:solidFill>
          <a:ln w="12700">
            <a:solidFill>
              <a:srgbClr val="AD5A20"/>
            </a:solidFill>
          </a:ln>
        </p:spPr>
        <p:txBody>
          <a:bodyPr vert="horz" wrap="square" lIns="0" tIns="31114" rIns="0" bIns="0" rtlCol="0">
            <a:spAutoFit/>
          </a:bodyPr>
          <a:lstStyle/>
          <a:p>
            <a:pPr marL="137795" marR="133350" indent="-635" algn="ctr">
              <a:lnSpc>
                <a:spcPct val="100000"/>
              </a:lnSpc>
              <a:spcBef>
                <a:spcPts val="244"/>
              </a:spcBef>
            </a:pPr>
            <a:r>
              <a:rPr sz="1800" b="1" spc="-10" dirty="0">
                <a:solidFill>
                  <a:srgbClr val="FFFFFF"/>
                </a:solidFill>
                <a:latin typeface="Calibri"/>
                <a:cs typeface="Calibri"/>
              </a:rPr>
              <a:t>Comptabilisés </a:t>
            </a:r>
            <a:r>
              <a:rPr sz="1800" b="1" dirty="0">
                <a:solidFill>
                  <a:srgbClr val="FFFFFF"/>
                </a:solidFill>
                <a:latin typeface="Calibri"/>
                <a:cs typeface="Calibri"/>
              </a:rPr>
              <a:t>en  </a:t>
            </a:r>
            <a:r>
              <a:rPr sz="1800" b="1" spc="-5" dirty="0">
                <a:solidFill>
                  <a:srgbClr val="FFFFFF"/>
                </a:solidFill>
                <a:latin typeface="Calibri"/>
                <a:cs typeface="Calibri"/>
              </a:rPr>
              <a:t>dotation  (consomptible </a:t>
            </a:r>
            <a:r>
              <a:rPr sz="1800" b="1" dirty="0">
                <a:solidFill>
                  <a:srgbClr val="FFFFFF"/>
                </a:solidFill>
                <a:latin typeface="Calibri"/>
                <a:cs typeface="Calibri"/>
              </a:rPr>
              <a:t>ou  </a:t>
            </a:r>
            <a:r>
              <a:rPr sz="1800" b="1" spc="-5" dirty="0">
                <a:solidFill>
                  <a:srgbClr val="FFFFFF"/>
                </a:solidFill>
                <a:latin typeface="Calibri"/>
                <a:cs typeface="Calibri"/>
              </a:rPr>
              <a:t>non-consomptible</a:t>
            </a:r>
            <a:r>
              <a:rPr sz="1800" b="1" spc="-1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8" name="object 8"/>
          <p:cNvSpPr txBox="1"/>
          <p:nvPr/>
        </p:nvSpPr>
        <p:spPr>
          <a:xfrm>
            <a:off x="8209788" y="2212848"/>
            <a:ext cx="2824480" cy="646430"/>
          </a:xfrm>
          <a:prstGeom prst="rect">
            <a:avLst/>
          </a:prstGeom>
          <a:solidFill>
            <a:srgbClr val="F4B083"/>
          </a:solidFill>
          <a:ln w="12700">
            <a:solidFill>
              <a:srgbClr val="507D31"/>
            </a:solidFill>
          </a:ln>
        </p:spPr>
        <p:txBody>
          <a:bodyPr vert="horz" wrap="square" lIns="0" tIns="29845" rIns="0" bIns="0" rtlCol="0">
            <a:spAutoFit/>
          </a:bodyPr>
          <a:lstStyle/>
          <a:p>
            <a:pPr marL="733425" marR="99060" indent="-628015">
              <a:lnSpc>
                <a:spcPct val="100000"/>
              </a:lnSpc>
              <a:spcBef>
                <a:spcPts val="235"/>
              </a:spcBef>
            </a:pPr>
            <a:r>
              <a:rPr sz="1800" b="1" dirty="0">
                <a:solidFill>
                  <a:srgbClr val="FFFFFF"/>
                </a:solidFill>
                <a:latin typeface="Calibri"/>
                <a:cs typeface="Calibri"/>
              </a:rPr>
              <a:t>Dons manuels </a:t>
            </a:r>
            <a:r>
              <a:rPr sz="1800" b="1" spc="-5" dirty="0">
                <a:solidFill>
                  <a:srgbClr val="FFFFFF"/>
                </a:solidFill>
                <a:latin typeface="Calibri"/>
                <a:cs typeface="Calibri"/>
              </a:rPr>
              <a:t>reçus </a:t>
            </a:r>
            <a:r>
              <a:rPr sz="1800" b="1" dirty="0">
                <a:solidFill>
                  <a:srgbClr val="FFFFFF"/>
                </a:solidFill>
                <a:latin typeface="Calibri"/>
                <a:cs typeface="Calibri"/>
              </a:rPr>
              <a:t>dans</a:t>
            </a:r>
            <a:r>
              <a:rPr sz="1800" b="1" spc="-195" dirty="0">
                <a:solidFill>
                  <a:srgbClr val="FFFFFF"/>
                </a:solidFill>
                <a:latin typeface="Calibri"/>
                <a:cs typeface="Calibri"/>
              </a:rPr>
              <a:t> </a:t>
            </a:r>
            <a:r>
              <a:rPr sz="1800" b="1" dirty="0">
                <a:solidFill>
                  <a:srgbClr val="FFFFFF"/>
                </a:solidFill>
                <a:latin typeface="Calibri"/>
                <a:cs typeface="Calibri"/>
              </a:rPr>
              <a:t>le  </a:t>
            </a:r>
            <a:r>
              <a:rPr sz="1800" b="1" spc="-10" dirty="0">
                <a:solidFill>
                  <a:srgbClr val="FFFFFF"/>
                </a:solidFill>
                <a:latin typeface="Calibri"/>
                <a:cs typeface="Calibri"/>
              </a:rPr>
              <a:t>cadre </a:t>
            </a:r>
            <a:r>
              <a:rPr sz="1800" b="1" dirty="0">
                <a:solidFill>
                  <a:srgbClr val="FFFFFF"/>
                </a:solidFill>
                <a:latin typeface="Calibri"/>
                <a:cs typeface="Calibri"/>
              </a:rPr>
              <a:t>de</a:t>
            </a:r>
            <a:r>
              <a:rPr sz="1800" b="1" spc="-25" dirty="0">
                <a:solidFill>
                  <a:srgbClr val="FFFFFF"/>
                </a:solidFill>
                <a:latin typeface="Calibri"/>
                <a:cs typeface="Calibri"/>
              </a:rPr>
              <a:t> </a:t>
            </a:r>
            <a:r>
              <a:rPr sz="1800" b="1" spc="-50" dirty="0">
                <a:solidFill>
                  <a:srgbClr val="FFFFFF"/>
                </a:solidFill>
                <a:latin typeface="Calibri"/>
                <a:cs typeface="Calibri"/>
              </a:rPr>
              <a:t>l’AGP</a:t>
            </a:r>
            <a:endParaRPr sz="1800">
              <a:latin typeface="Calibri"/>
              <a:cs typeface="Calibri"/>
            </a:endParaRPr>
          </a:p>
        </p:txBody>
      </p:sp>
      <p:sp>
        <p:nvSpPr>
          <p:cNvPr id="9" name="object 9"/>
          <p:cNvSpPr/>
          <p:nvPr/>
        </p:nvSpPr>
        <p:spPr>
          <a:xfrm>
            <a:off x="1924050" y="2903982"/>
            <a:ext cx="0" cy="1362710"/>
          </a:xfrm>
          <a:custGeom>
            <a:avLst/>
            <a:gdLst/>
            <a:ahLst/>
            <a:cxnLst/>
            <a:rect l="l" t="t" r="r" b="b"/>
            <a:pathLst>
              <a:path h="1362710">
                <a:moveTo>
                  <a:pt x="0" y="0"/>
                </a:moveTo>
                <a:lnTo>
                  <a:pt x="0" y="1362506"/>
                </a:lnTo>
              </a:path>
            </a:pathLst>
          </a:custGeom>
          <a:ln w="19050">
            <a:solidFill>
              <a:srgbClr val="4471C4"/>
            </a:solidFill>
          </a:ln>
        </p:spPr>
        <p:txBody>
          <a:bodyPr wrap="square" lIns="0" tIns="0" rIns="0" bIns="0" rtlCol="0"/>
          <a:lstStyle/>
          <a:p>
            <a:endParaRPr/>
          </a:p>
        </p:txBody>
      </p:sp>
      <p:sp>
        <p:nvSpPr>
          <p:cNvPr id="10" name="object 10"/>
          <p:cNvSpPr/>
          <p:nvPr/>
        </p:nvSpPr>
        <p:spPr>
          <a:xfrm>
            <a:off x="1885955" y="4253788"/>
            <a:ext cx="76200" cy="76200"/>
          </a:xfrm>
          <a:custGeom>
            <a:avLst/>
            <a:gdLst/>
            <a:ahLst/>
            <a:cxnLst/>
            <a:rect l="l" t="t" r="r" b="b"/>
            <a:pathLst>
              <a:path w="76200" h="76200">
                <a:moveTo>
                  <a:pt x="76200" y="0"/>
                </a:moveTo>
                <a:lnTo>
                  <a:pt x="0" y="0"/>
                </a:lnTo>
                <a:lnTo>
                  <a:pt x="38100" y="76200"/>
                </a:lnTo>
                <a:lnTo>
                  <a:pt x="76200" y="0"/>
                </a:lnTo>
                <a:close/>
              </a:path>
            </a:pathLst>
          </a:custGeom>
          <a:solidFill>
            <a:srgbClr val="4471C4"/>
          </a:solidFill>
        </p:spPr>
        <p:txBody>
          <a:bodyPr wrap="square" lIns="0" tIns="0" rIns="0" bIns="0" rtlCol="0"/>
          <a:lstStyle/>
          <a:p>
            <a:endParaRPr/>
          </a:p>
        </p:txBody>
      </p:sp>
      <p:sp>
        <p:nvSpPr>
          <p:cNvPr id="11" name="object 11"/>
          <p:cNvSpPr/>
          <p:nvPr/>
        </p:nvSpPr>
        <p:spPr>
          <a:xfrm>
            <a:off x="5525261" y="2861310"/>
            <a:ext cx="0" cy="1398270"/>
          </a:xfrm>
          <a:custGeom>
            <a:avLst/>
            <a:gdLst/>
            <a:ahLst/>
            <a:cxnLst/>
            <a:rect l="l" t="t" r="r" b="b"/>
            <a:pathLst>
              <a:path h="1398270">
                <a:moveTo>
                  <a:pt x="0" y="0"/>
                </a:moveTo>
                <a:lnTo>
                  <a:pt x="0" y="1397673"/>
                </a:lnTo>
              </a:path>
            </a:pathLst>
          </a:custGeom>
          <a:ln w="19050">
            <a:solidFill>
              <a:srgbClr val="4471C4"/>
            </a:solidFill>
          </a:ln>
        </p:spPr>
        <p:txBody>
          <a:bodyPr wrap="square" lIns="0" tIns="0" rIns="0" bIns="0" rtlCol="0"/>
          <a:lstStyle/>
          <a:p>
            <a:endParaRPr/>
          </a:p>
        </p:txBody>
      </p:sp>
      <p:sp>
        <p:nvSpPr>
          <p:cNvPr id="12" name="object 12"/>
          <p:cNvSpPr/>
          <p:nvPr/>
        </p:nvSpPr>
        <p:spPr>
          <a:xfrm>
            <a:off x="5487167" y="4246288"/>
            <a:ext cx="76200" cy="76200"/>
          </a:xfrm>
          <a:custGeom>
            <a:avLst/>
            <a:gdLst/>
            <a:ahLst/>
            <a:cxnLst/>
            <a:rect l="l" t="t" r="r" b="b"/>
            <a:pathLst>
              <a:path w="76200" h="76200">
                <a:moveTo>
                  <a:pt x="76200" y="0"/>
                </a:moveTo>
                <a:lnTo>
                  <a:pt x="0" y="0"/>
                </a:lnTo>
                <a:lnTo>
                  <a:pt x="38100" y="76200"/>
                </a:lnTo>
                <a:lnTo>
                  <a:pt x="76200" y="0"/>
                </a:lnTo>
                <a:close/>
              </a:path>
            </a:pathLst>
          </a:custGeom>
          <a:solidFill>
            <a:srgbClr val="4471C4"/>
          </a:solidFill>
        </p:spPr>
        <p:txBody>
          <a:bodyPr wrap="square" lIns="0" tIns="0" rIns="0" bIns="0" rtlCol="0"/>
          <a:lstStyle/>
          <a:p>
            <a:endParaRPr/>
          </a:p>
        </p:txBody>
      </p:sp>
      <p:sp>
        <p:nvSpPr>
          <p:cNvPr id="13" name="object 13"/>
          <p:cNvSpPr/>
          <p:nvPr/>
        </p:nvSpPr>
        <p:spPr>
          <a:xfrm>
            <a:off x="8333382" y="2890266"/>
            <a:ext cx="1153795" cy="1390650"/>
          </a:xfrm>
          <a:custGeom>
            <a:avLst/>
            <a:gdLst/>
            <a:ahLst/>
            <a:cxnLst/>
            <a:rect l="l" t="t" r="r" b="b"/>
            <a:pathLst>
              <a:path w="1153795" h="1390650">
                <a:moveTo>
                  <a:pt x="1153528" y="0"/>
                </a:moveTo>
                <a:lnTo>
                  <a:pt x="0" y="1390586"/>
                </a:lnTo>
              </a:path>
            </a:pathLst>
          </a:custGeom>
          <a:ln w="19050">
            <a:solidFill>
              <a:srgbClr val="4471C4"/>
            </a:solidFill>
          </a:ln>
        </p:spPr>
        <p:txBody>
          <a:bodyPr wrap="square" lIns="0" tIns="0" rIns="0" bIns="0" rtlCol="0"/>
          <a:lstStyle/>
          <a:p>
            <a:endParaRPr/>
          </a:p>
        </p:txBody>
      </p:sp>
      <p:sp>
        <p:nvSpPr>
          <p:cNvPr id="14" name="object 14"/>
          <p:cNvSpPr/>
          <p:nvPr/>
        </p:nvSpPr>
        <p:spPr>
          <a:xfrm>
            <a:off x="8292851" y="4246754"/>
            <a:ext cx="78105" cy="83185"/>
          </a:xfrm>
          <a:custGeom>
            <a:avLst/>
            <a:gdLst/>
            <a:ahLst/>
            <a:cxnLst/>
            <a:rect l="l" t="t" r="r" b="b"/>
            <a:pathLst>
              <a:path w="78104" h="83185">
                <a:moveTo>
                  <a:pt x="19316" y="0"/>
                </a:moveTo>
                <a:lnTo>
                  <a:pt x="0" y="82969"/>
                </a:lnTo>
                <a:lnTo>
                  <a:pt x="77965" y="48641"/>
                </a:lnTo>
                <a:lnTo>
                  <a:pt x="19316" y="0"/>
                </a:lnTo>
                <a:close/>
              </a:path>
            </a:pathLst>
          </a:custGeom>
          <a:solidFill>
            <a:srgbClr val="4471C4"/>
          </a:solidFill>
        </p:spPr>
        <p:txBody>
          <a:bodyPr wrap="square" lIns="0" tIns="0" rIns="0" bIns="0" rtlCol="0"/>
          <a:lstStyle/>
          <a:p>
            <a:endParaRPr/>
          </a:p>
        </p:txBody>
      </p:sp>
      <p:sp>
        <p:nvSpPr>
          <p:cNvPr id="15" name="object 15"/>
          <p:cNvSpPr/>
          <p:nvPr/>
        </p:nvSpPr>
        <p:spPr>
          <a:xfrm>
            <a:off x="9486138" y="2890266"/>
            <a:ext cx="1096645" cy="1390015"/>
          </a:xfrm>
          <a:custGeom>
            <a:avLst/>
            <a:gdLst/>
            <a:ahLst/>
            <a:cxnLst/>
            <a:rect l="l" t="t" r="r" b="b"/>
            <a:pathLst>
              <a:path w="1096645" h="1390014">
                <a:moveTo>
                  <a:pt x="0" y="0"/>
                </a:moveTo>
                <a:lnTo>
                  <a:pt x="1096594" y="1389608"/>
                </a:lnTo>
              </a:path>
            </a:pathLst>
          </a:custGeom>
          <a:ln w="19050">
            <a:solidFill>
              <a:srgbClr val="4471C4"/>
            </a:solidFill>
          </a:ln>
        </p:spPr>
        <p:txBody>
          <a:bodyPr wrap="square" lIns="0" tIns="0" rIns="0" bIns="0" rtlCol="0"/>
          <a:lstStyle/>
          <a:p>
            <a:endParaRPr/>
          </a:p>
        </p:txBody>
      </p:sp>
      <p:sp>
        <p:nvSpPr>
          <p:cNvPr id="16" name="object 16"/>
          <p:cNvSpPr/>
          <p:nvPr/>
        </p:nvSpPr>
        <p:spPr>
          <a:xfrm>
            <a:off x="10544960" y="4246307"/>
            <a:ext cx="77470" cy="83820"/>
          </a:xfrm>
          <a:custGeom>
            <a:avLst/>
            <a:gdLst/>
            <a:ahLst/>
            <a:cxnLst/>
            <a:rect l="l" t="t" r="r" b="b"/>
            <a:pathLst>
              <a:path w="77470" h="83820">
                <a:moveTo>
                  <a:pt x="59817" y="0"/>
                </a:moveTo>
                <a:lnTo>
                  <a:pt x="0" y="47205"/>
                </a:lnTo>
                <a:lnTo>
                  <a:pt x="77114" y="83426"/>
                </a:lnTo>
                <a:lnTo>
                  <a:pt x="59817" y="0"/>
                </a:lnTo>
                <a:close/>
              </a:path>
            </a:pathLst>
          </a:custGeom>
          <a:solidFill>
            <a:srgbClr val="4471C4"/>
          </a:solidFill>
        </p:spPr>
        <p:txBody>
          <a:bodyPr wrap="square" lIns="0" tIns="0" rIns="0" bIns="0" rtlCol="0"/>
          <a:lstStyle/>
          <a:p>
            <a:endParaRPr/>
          </a:p>
        </p:txBody>
      </p:sp>
      <p:sp>
        <p:nvSpPr>
          <p:cNvPr id="17" name="object 17"/>
          <p:cNvSpPr txBox="1"/>
          <p:nvPr/>
        </p:nvSpPr>
        <p:spPr>
          <a:xfrm>
            <a:off x="7246619" y="4366259"/>
            <a:ext cx="2239010" cy="1199515"/>
          </a:xfrm>
          <a:prstGeom prst="rect">
            <a:avLst/>
          </a:prstGeom>
          <a:solidFill>
            <a:srgbClr val="EC7C30"/>
          </a:solidFill>
          <a:ln w="12700">
            <a:solidFill>
              <a:srgbClr val="AD5A20"/>
            </a:solidFill>
          </a:ln>
        </p:spPr>
        <p:txBody>
          <a:bodyPr vert="horz" wrap="square" lIns="0" tIns="29845" rIns="0" bIns="0" rtlCol="0">
            <a:spAutoFit/>
          </a:bodyPr>
          <a:lstStyle/>
          <a:p>
            <a:pPr marL="139065" marR="132080" indent="-635" algn="ctr">
              <a:lnSpc>
                <a:spcPct val="100000"/>
              </a:lnSpc>
              <a:spcBef>
                <a:spcPts val="235"/>
              </a:spcBef>
            </a:pPr>
            <a:r>
              <a:rPr sz="1800" b="1" spc="-10" dirty="0">
                <a:solidFill>
                  <a:srgbClr val="FFFFFF"/>
                </a:solidFill>
                <a:latin typeface="Calibri"/>
                <a:cs typeface="Calibri"/>
              </a:rPr>
              <a:t>Comptabilisés </a:t>
            </a:r>
            <a:r>
              <a:rPr sz="1800" b="1" dirty="0">
                <a:solidFill>
                  <a:srgbClr val="FFFFFF"/>
                </a:solidFill>
                <a:latin typeface="Calibri"/>
                <a:cs typeface="Calibri"/>
              </a:rPr>
              <a:t>en  </a:t>
            </a:r>
            <a:r>
              <a:rPr sz="1800" b="1" spc="-5" dirty="0">
                <a:solidFill>
                  <a:srgbClr val="FFFFFF"/>
                </a:solidFill>
                <a:latin typeface="Calibri"/>
                <a:cs typeface="Calibri"/>
              </a:rPr>
              <a:t>dotation  (consomptible </a:t>
            </a:r>
            <a:r>
              <a:rPr sz="1800" b="1" dirty="0">
                <a:solidFill>
                  <a:srgbClr val="FFFFFF"/>
                </a:solidFill>
                <a:latin typeface="Calibri"/>
                <a:cs typeface="Calibri"/>
              </a:rPr>
              <a:t>ou  </a:t>
            </a:r>
            <a:r>
              <a:rPr sz="1800" b="1" spc="-5" dirty="0">
                <a:solidFill>
                  <a:srgbClr val="FFFFFF"/>
                </a:solidFill>
                <a:latin typeface="Calibri"/>
                <a:cs typeface="Calibri"/>
              </a:rPr>
              <a:t>non-consomptible</a:t>
            </a:r>
            <a:r>
              <a:rPr sz="1800" b="1" spc="-1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p:txBody>
      </p:sp>
      <p:sp>
        <p:nvSpPr>
          <p:cNvPr id="18" name="object 18"/>
          <p:cNvSpPr txBox="1"/>
          <p:nvPr/>
        </p:nvSpPr>
        <p:spPr>
          <a:xfrm>
            <a:off x="9561576" y="4366259"/>
            <a:ext cx="2239010" cy="1199515"/>
          </a:xfrm>
          <a:prstGeom prst="rect">
            <a:avLst/>
          </a:prstGeom>
          <a:solidFill>
            <a:srgbClr val="8FAADC"/>
          </a:solidFill>
          <a:ln w="12700">
            <a:solidFill>
              <a:srgbClr val="787878"/>
            </a:solidFill>
          </a:ln>
        </p:spPr>
        <p:txBody>
          <a:bodyPr vert="horz" wrap="square" lIns="0" tIns="29845" rIns="0" bIns="0" rtlCol="0">
            <a:spAutoFit/>
          </a:bodyPr>
          <a:lstStyle/>
          <a:p>
            <a:pPr marL="618490" marR="305435" indent="-307975">
              <a:lnSpc>
                <a:spcPct val="100000"/>
              </a:lnSpc>
              <a:spcBef>
                <a:spcPts val="235"/>
              </a:spcBef>
            </a:pPr>
            <a:r>
              <a:rPr sz="1800" b="1" spc="-10" dirty="0">
                <a:solidFill>
                  <a:srgbClr val="FFFFFF"/>
                </a:solidFill>
                <a:latin typeface="Calibri"/>
                <a:cs typeface="Calibri"/>
              </a:rPr>
              <a:t>Comptabilisés</a:t>
            </a:r>
            <a:r>
              <a:rPr sz="1800" b="1" spc="-70" dirty="0">
                <a:solidFill>
                  <a:srgbClr val="FFFFFF"/>
                </a:solidFill>
                <a:latin typeface="Calibri"/>
                <a:cs typeface="Calibri"/>
              </a:rPr>
              <a:t> </a:t>
            </a:r>
            <a:r>
              <a:rPr sz="1800" b="1" dirty="0">
                <a:solidFill>
                  <a:srgbClr val="FFFFFF"/>
                </a:solidFill>
                <a:latin typeface="Calibri"/>
                <a:cs typeface="Calibri"/>
              </a:rPr>
              <a:t>en  </a:t>
            </a:r>
            <a:r>
              <a:rPr sz="1800" b="1" spc="-10" dirty="0">
                <a:solidFill>
                  <a:srgbClr val="FFFFFF"/>
                </a:solidFill>
                <a:latin typeface="Calibri"/>
                <a:cs typeface="Calibri"/>
              </a:rPr>
              <a:t>ressources</a:t>
            </a:r>
            <a:endParaRPr sz="1800">
              <a:latin typeface="Calibri"/>
              <a:cs typeface="Calibri"/>
            </a:endParaRPr>
          </a:p>
        </p:txBody>
      </p:sp>
      <p:sp>
        <p:nvSpPr>
          <p:cNvPr id="19" name="object 19"/>
          <p:cNvSpPr txBox="1"/>
          <p:nvPr/>
        </p:nvSpPr>
        <p:spPr>
          <a:xfrm>
            <a:off x="9333551" y="3622830"/>
            <a:ext cx="27241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ou</a:t>
            </a:r>
            <a:endParaRPr sz="1800">
              <a:latin typeface="Calibri"/>
              <a:cs typeface="Calibri"/>
            </a:endParaRPr>
          </a:p>
        </p:txBody>
      </p:sp>
      <p:sp>
        <p:nvSpPr>
          <p:cNvPr id="20" name="object 20"/>
          <p:cNvSpPr txBox="1"/>
          <p:nvPr/>
        </p:nvSpPr>
        <p:spPr>
          <a:xfrm>
            <a:off x="2254987" y="5751174"/>
            <a:ext cx="294703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 Selon ce qui </a:t>
            </a:r>
            <a:r>
              <a:rPr sz="1400" b="1" spc="-5" dirty="0">
                <a:latin typeface="Calibri"/>
                <a:cs typeface="Calibri"/>
              </a:rPr>
              <a:t>est prévu </a:t>
            </a:r>
            <a:r>
              <a:rPr sz="1400" b="1" dirty="0">
                <a:latin typeface="Calibri"/>
                <a:cs typeface="Calibri"/>
              </a:rPr>
              <a:t>dans les</a:t>
            </a:r>
            <a:r>
              <a:rPr sz="1400" b="1" spc="-145" dirty="0">
                <a:latin typeface="Calibri"/>
                <a:cs typeface="Calibri"/>
              </a:rPr>
              <a:t> </a:t>
            </a:r>
            <a:r>
              <a:rPr sz="1400" b="1" spc="-5" dirty="0">
                <a:latin typeface="Calibri"/>
                <a:cs typeface="Calibri"/>
              </a:rPr>
              <a:t>statuts</a:t>
            </a:r>
            <a:endParaRPr sz="1400">
              <a:latin typeface="Calibri"/>
              <a:cs typeface="Calibri"/>
            </a:endParaRPr>
          </a:p>
        </p:txBody>
      </p:sp>
      <p:sp>
        <p:nvSpPr>
          <p:cNvPr id="21" name="object 21"/>
          <p:cNvSpPr/>
          <p:nvPr/>
        </p:nvSpPr>
        <p:spPr>
          <a:xfrm>
            <a:off x="7338059" y="5660135"/>
            <a:ext cx="4462271" cy="341375"/>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7338059" y="5660135"/>
            <a:ext cx="4462780" cy="341630"/>
          </a:xfrm>
          <a:custGeom>
            <a:avLst/>
            <a:gdLst/>
            <a:ahLst/>
            <a:cxnLst/>
            <a:rect l="l" t="t" r="r" b="b"/>
            <a:pathLst>
              <a:path w="4462780" h="341629">
                <a:moveTo>
                  <a:pt x="0" y="56895"/>
                </a:moveTo>
                <a:lnTo>
                  <a:pt x="4471" y="34750"/>
                </a:lnTo>
                <a:lnTo>
                  <a:pt x="16665" y="16665"/>
                </a:lnTo>
                <a:lnTo>
                  <a:pt x="34750" y="4471"/>
                </a:lnTo>
                <a:lnTo>
                  <a:pt x="56896" y="0"/>
                </a:lnTo>
                <a:lnTo>
                  <a:pt x="4405376" y="0"/>
                </a:lnTo>
                <a:lnTo>
                  <a:pt x="4427521" y="4471"/>
                </a:lnTo>
                <a:lnTo>
                  <a:pt x="4445606" y="16665"/>
                </a:lnTo>
                <a:lnTo>
                  <a:pt x="4457800" y="34750"/>
                </a:lnTo>
                <a:lnTo>
                  <a:pt x="4462272" y="56895"/>
                </a:lnTo>
                <a:lnTo>
                  <a:pt x="4462272" y="284479"/>
                </a:lnTo>
                <a:lnTo>
                  <a:pt x="4457800" y="306625"/>
                </a:lnTo>
                <a:lnTo>
                  <a:pt x="4445606" y="324710"/>
                </a:lnTo>
                <a:lnTo>
                  <a:pt x="4427521" y="336904"/>
                </a:lnTo>
                <a:lnTo>
                  <a:pt x="4405376" y="341375"/>
                </a:lnTo>
                <a:lnTo>
                  <a:pt x="56896" y="341375"/>
                </a:lnTo>
                <a:lnTo>
                  <a:pt x="34750" y="336904"/>
                </a:lnTo>
                <a:lnTo>
                  <a:pt x="16665" y="324710"/>
                </a:lnTo>
                <a:lnTo>
                  <a:pt x="4471" y="306625"/>
                </a:lnTo>
                <a:lnTo>
                  <a:pt x="0" y="284479"/>
                </a:lnTo>
                <a:lnTo>
                  <a:pt x="0" y="56895"/>
                </a:lnTo>
                <a:close/>
              </a:path>
            </a:pathLst>
          </a:custGeom>
          <a:ln w="6350">
            <a:solidFill>
              <a:srgbClr val="6FAC46"/>
            </a:solidFill>
          </a:ln>
        </p:spPr>
        <p:txBody>
          <a:bodyPr wrap="square" lIns="0" tIns="0" rIns="0" bIns="0" rtlCol="0"/>
          <a:lstStyle/>
          <a:p>
            <a:endParaRPr/>
          </a:p>
        </p:txBody>
      </p:sp>
      <p:sp>
        <p:nvSpPr>
          <p:cNvPr id="23" name="object 23"/>
          <p:cNvSpPr txBox="1"/>
          <p:nvPr/>
        </p:nvSpPr>
        <p:spPr>
          <a:xfrm>
            <a:off x="8406400" y="5697889"/>
            <a:ext cx="232537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Selon </a:t>
            </a:r>
            <a:r>
              <a:rPr sz="1400" b="1" spc="-5" dirty="0">
                <a:latin typeface="Calibri"/>
                <a:cs typeface="Calibri"/>
              </a:rPr>
              <a:t>statuts </a:t>
            </a:r>
            <a:r>
              <a:rPr sz="1400" b="1" dirty="0">
                <a:latin typeface="Calibri"/>
                <a:cs typeface="Calibri"/>
              </a:rPr>
              <a:t>ou décision de</a:t>
            </a:r>
            <a:r>
              <a:rPr sz="1400" b="1" spc="-150" dirty="0">
                <a:latin typeface="Calibri"/>
                <a:cs typeface="Calibri"/>
              </a:rPr>
              <a:t> </a:t>
            </a:r>
            <a:r>
              <a:rPr sz="1400" b="1" dirty="0">
                <a:latin typeface="Calibri"/>
                <a:cs typeface="Calibri"/>
              </a:rPr>
              <a:t>CA</a:t>
            </a:r>
            <a:endParaRPr sz="1400">
              <a:latin typeface="Calibri"/>
              <a:cs typeface="Calibri"/>
            </a:endParaRPr>
          </a:p>
        </p:txBody>
      </p:sp>
      <p:sp>
        <p:nvSpPr>
          <p:cNvPr id="26" name="object 26"/>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49</a:t>
            </a:fld>
            <a:endParaRPr dirty="0"/>
          </a:p>
        </p:txBody>
      </p:sp>
      <p:sp>
        <p:nvSpPr>
          <p:cNvPr id="24" name="object 24"/>
          <p:cNvSpPr txBox="1"/>
          <p:nvPr/>
        </p:nvSpPr>
        <p:spPr>
          <a:xfrm>
            <a:off x="555190" y="1469441"/>
            <a:ext cx="4006850" cy="29972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EB671B"/>
                </a:solidFill>
                <a:latin typeface="Calibri"/>
                <a:cs typeface="Calibri"/>
              </a:rPr>
              <a:t>Traitement </a:t>
            </a:r>
            <a:r>
              <a:rPr sz="1800" b="1" spc="-5" dirty="0">
                <a:solidFill>
                  <a:srgbClr val="EB671B"/>
                </a:solidFill>
                <a:latin typeface="Calibri"/>
                <a:cs typeface="Calibri"/>
              </a:rPr>
              <a:t>comptable </a:t>
            </a:r>
            <a:r>
              <a:rPr sz="1800" b="1" dirty="0">
                <a:solidFill>
                  <a:srgbClr val="EB671B"/>
                </a:solidFill>
                <a:latin typeface="Calibri"/>
                <a:cs typeface="Calibri"/>
              </a:rPr>
              <a:t>des </a:t>
            </a:r>
            <a:r>
              <a:rPr sz="1800" b="1" spc="-10" dirty="0">
                <a:solidFill>
                  <a:srgbClr val="EB671B"/>
                </a:solidFill>
                <a:latin typeface="Calibri"/>
                <a:cs typeface="Calibri"/>
              </a:rPr>
              <a:t>ressources</a:t>
            </a:r>
            <a:r>
              <a:rPr sz="1800" b="1" spc="-120" dirty="0">
                <a:solidFill>
                  <a:srgbClr val="EB671B"/>
                </a:solidFill>
                <a:latin typeface="Calibri"/>
                <a:cs typeface="Calibri"/>
              </a:rPr>
              <a:t> </a:t>
            </a:r>
            <a:r>
              <a:rPr sz="1800" b="1" spc="-5" dirty="0">
                <a:solidFill>
                  <a:srgbClr val="EB671B"/>
                </a:solidFill>
                <a:latin typeface="Calibri"/>
                <a:cs typeface="Calibri"/>
              </a:rPr>
              <a:t>AGP</a:t>
            </a:r>
            <a:endParaRPr sz="1800" dirty="0">
              <a:solidFill>
                <a:srgbClr val="EB671B"/>
              </a:solidFill>
              <a:latin typeface="Calibri"/>
              <a:cs typeface="Calibri"/>
            </a:endParaRPr>
          </a:p>
        </p:txBody>
      </p:sp>
      <p:sp>
        <p:nvSpPr>
          <p:cNvPr id="25" name="object 25"/>
          <p:cNvSpPr txBox="1">
            <a:spLocks noGrp="1"/>
          </p:cNvSpPr>
          <p:nvPr>
            <p:ph type="title"/>
          </p:nvPr>
        </p:nvSpPr>
        <p:spPr>
          <a:xfrm>
            <a:off x="555190" y="60061"/>
            <a:ext cx="6941843" cy="1166217"/>
          </a:xfrm>
          <a:prstGeom prst="rect">
            <a:avLst/>
          </a:prstGeom>
        </p:spPr>
        <p:txBody>
          <a:bodyPr vert="horz" wrap="square" lIns="0" tIns="139065" rIns="0" bIns="0" rtlCol="0">
            <a:spAutoFit/>
          </a:bodyPr>
          <a:lstStyle/>
          <a:p>
            <a:pPr marL="12700" marR="5080">
              <a:lnSpc>
                <a:spcPct val="74200"/>
              </a:lnSpc>
              <a:spcBef>
                <a:spcPts val="1095"/>
              </a:spcBef>
            </a:pPr>
            <a:r>
              <a:rPr spc="-20" dirty="0"/>
              <a:t>Atelier </a:t>
            </a:r>
            <a:r>
              <a:rPr spc="-15" dirty="0"/>
              <a:t>fonds </a:t>
            </a:r>
            <a:r>
              <a:rPr spc="-5" dirty="0"/>
              <a:t>de dotation</a:t>
            </a:r>
            <a:r>
              <a:rPr lang="fr-FR" spc="-5" dirty="0"/>
              <a:t/>
            </a:r>
            <a:br>
              <a:rPr lang="fr-FR" spc="-5" dirty="0"/>
            </a:br>
            <a:r>
              <a:rPr lang="fr-FR" spc="-5" dirty="0">
                <a:solidFill>
                  <a:srgbClr val="304495"/>
                </a:solidFill>
              </a:rPr>
              <a:t>L’essentiel comptable</a:t>
            </a:r>
            <a:endParaRPr spc="-10" dirty="0">
              <a:solidFill>
                <a:srgbClr val="304495"/>
              </a:solidFill>
            </a:endParaRPr>
          </a:p>
        </p:txBody>
      </p:sp>
      <p:sp>
        <p:nvSpPr>
          <p:cNvPr id="28" name="Accolade ouvrante 27">
            <a:extLst>
              <a:ext uri="{FF2B5EF4-FFF2-40B4-BE49-F238E27FC236}">
                <a16:creationId xmlns:a16="http://schemas.microsoft.com/office/drawing/2014/main" id="{681673C4-2CB3-867E-1982-36EA4F8B962B}"/>
              </a:ext>
            </a:extLst>
          </p:cNvPr>
          <p:cNvSpPr/>
          <p:nvPr/>
        </p:nvSpPr>
        <p:spPr>
          <a:xfrm rot="16200000">
            <a:off x="5034639" y="1754604"/>
            <a:ext cx="196821" cy="8723631"/>
          </a:xfrm>
          <a:prstGeom prst="leftBrace">
            <a:avLst>
              <a:gd name="adj1" fmla="val 8333"/>
              <a:gd name="adj2" fmla="val 518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29" name="Accolade ouvrante 28">
            <a:extLst>
              <a:ext uri="{FF2B5EF4-FFF2-40B4-BE49-F238E27FC236}">
                <a16:creationId xmlns:a16="http://schemas.microsoft.com/office/drawing/2014/main" id="{C262D846-E6DD-685D-D978-E47EE33E6B9F}"/>
              </a:ext>
            </a:extLst>
          </p:cNvPr>
          <p:cNvSpPr/>
          <p:nvPr/>
        </p:nvSpPr>
        <p:spPr>
          <a:xfrm rot="16200000">
            <a:off x="10615984" y="5127751"/>
            <a:ext cx="185065" cy="1989092"/>
          </a:xfrm>
          <a:prstGeom prst="leftBrace">
            <a:avLst>
              <a:gd name="adj1" fmla="val 8333"/>
              <a:gd name="adj2" fmla="val 518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31" name="ZoneTexte 30">
            <a:extLst>
              <a:ext uri="{FF2B5EF4-FFF2-40B4-BE49-F238E27FC236}">
                <a16:creationId xmlns:a16="http://schemas.microsoft.com/office/drawing/2014/main" id="{77D64E5B-1EEA-5EA0-FDD2-810F119427E1}"/>
              </a:ext>
            </a:extLst>
          </p:cNvPr>
          <p:cNvSpPr txBox="1"/>
          <p:nvPr/>
        </p:nvSpPr>
        <p:spPr>
          <a:xfrm>
            <a:off x="2377355" y="6272196"/>
            <a:ext cx="2393213" cy="369332"/>
          </a:xfrm>
          <a:prstGeom prst="rect">
            <a:avLst/>
          </a:prstGeom>
          <a:noFill/>
        </p:spPr>
        <p:txBody>
          <a:bodyPr wrap="square" rtlCol="0">
            <a:spAutoFit/>
          </a:bodyPr>
          <a:lstStyle/>
          <a:p>
            <a:endParaRPr lang="fr-FR" dirty="0"/>
          </a:p>
        </p:txBody>
      </p:sp>
      <p:sp>
        <p:nvSpPr>
          <p:cNvPr id="32" name="ZoneTexte 31">
            <a:extLst>
              <a:ext uri="{FF2B5EF4-FFF2-40B4-BE49-F238E27FC236}">
                <a16:creationId xmlns:a16="http://schemas.microsoft.com/office/drawing/2014/main" id="{47BD53B8-8ED9-9EC8-8F2E-2AF4541D931B}"/>
              </a:ext>
            </a:extLst>
          </p:cNvPr>
          <p:cNvSpPr txBox="1"/>
          <p:nvPr/>
        </p:nvSpPr>
        <p:spPr>
          <a:xfrm>
            <a:off x="2505748" y="6269462"/>
            <a:ext cx="2393213" cy="369332"/>
          </a:xfrm>
          <a:prstGeom prst="rect">
            <a:avLst/>
          </a:prstGeom>
          <a:noFill/>
        </p:spPr>
        <p:txBody>
          <a:bodyPr wrap="square" rtlCol="0">
            <a:spAutoFit/>
          </a:bodyPr>
          <a:lstStyle/>
          <a:p>
            <a:endParaRPr lang="fr-FR" dirty="0"/>
          </a:p>
        </p:txBody>
      </p:sp>
      <p:sp>
        <p:nvSpPr>
          <p:cNvPr id="33" name="ZoneTexte 32">
            <a:extLst>
              <a:ext uri="{FF2B5EF4-FFF2-40B4-BE49-F238E27FC236}">
                <a16:creationId xmlns:a16="http://schemas.microsoft.com/office/drawing/2014/main" id="{AB23CA5B-5F8F-60E0-A9EB-AB2FA0CDAB95}"/>
              </a:ext>
            </a:extLst>
          </p:cNvPr>
          <p:cNvSpPr txBox="1"/>
          <p:nvPr/>
        </p:nvSpPr>
        <p:spPr>
          <a:xfrm>
            <a:off x="1755610" y="6294665"/>
            <a:ext cx="2393213" cy="369332"/>
          </a:xfrm>
          <a:prstGeom prst="rect">
            <a:avLst/>
          </a:prstGeom>
          <a:noFill/>
        </p:spPr>
        <p:txBody>
          <a:bodyPr wrap="square" rtlCol="0">
            <a:spAutoFit/>
          </a:bodyPr>
          <a:lstStyle/>
          <a:p>
            <a:endParaRPr lang="fr-FR" dirty="0"/>
          </a:p>
        </p:txBody>
      </p:sp>
      <p:sp>
        <p:nvSpPr>
          <p:cNvPr id="34" name="ZoneTexte 33">
            <a:extLst>
              <a:ext uri="{FF2B5EF4-FFF2-40B4-BE49-F238E27FC236}">
                <a16:creationId xmlns:a16="http://schemas.microsoft.com/office/drawing/2014/main" id="{D2686D6D-89FC-0B7E-56ED-2FF7FC833A09}"/>
              </a:ext>
            </a:extLst>
          </p:cNvPr>
          <p:cNvSpPr txBox="1"/>
          <p:nvPr/>
        </p:nvSpPr>
        <p:spPr>
          <a:xfrm>
            <a:off x="4158713" y="6345487"/>
            <a:ext cx="2393213" cy="369332"/>
          </a:xfrm>
          <a:prstGeom prst="rect">
            <a:avLst/>
          </a:prstGeom>
          <a:noFill/>
        </p:spPr>
        <p:txBody>
          <a:bodyPr wrap="square" rtlCol="0">
            <a:spAutoFit/>
          </a:bodyPr>
          <a:lstStyle/>
          <a:p>
            <a:endParaRPr lang="fr-FR" dirty="0"/>
          </a:p>
        </p:txBody>
      </p:sp>
      <p:sp>
        <p:nvSpPr>
          <p:cNvPr id="35" name="ZoneTexte 34">
            <a:extLst>
              <a:ext uri="{FF2B5EF4-FFF2-40B4-BE49-F238E27FC236}">
                <a16:creationId xmlns:a16="http://schemas.microsoft.com/office/drawing/2014/main" id="{21752D9B-42AB-58C9-379D-F6F73612107F}"/>
              </a:ext>
            </a:extLst>
          </p:cNvPr>
          <p:cNvSpPr txBox="1"/>
          <p:nvPr/>
        </p:nvSpPr>
        <p:spPr>
          <a:xfrm>
            <a:off x="4121868" y="6193437"/>
            <a:ext cx="2393213" cy="261610"/>
          </a:xfrm>
          <a:prstGeom prst="rect">
            <a:avLst/>
          </a:prstGeom>
          <a:noFill/>
        </p:spPr>
        <p:txBody>
          <a:bodyPr wrap="square" rtlCol="0">
            <a:spAutoFit/>
          </a:bodyPr>
          <a:lstStyle/>
          <a:p>
            <a:pPr algn="ctr"/>
            <a:r>
              <a:rPr lang="fr-FR" sz="1100" u="sng" dirty="0"/>
              <a:t>Exemple 1</a:t>
            </a:r>
          </a:p>
        </p:txBody>
      </p:sp>
      <p:sp>
        <p:nvSpPr>
          <p:cNvPr id="37" name="ZoneTexte 36">
            <a:extLst>
              <a:ext uri="{FF2B5EF4-FFF2-40B4-BE49-F238E27FC236}">
                <a16:creationId xmlns:a16="http://schemas.microsoft.com/office/drawing/2014/main" id="{47B3959A-71F0-0049-E2CD-D298A0535AD2}"/>
              </a:ext>
            </a:extLst>
          </p:cNvPr>
          <p:cNvSpPr txBox="1"/>
          <p:nvPr/>
        </p:nvSpPr>
        <p:spPr>
          <a:xfrm>
            <a:off x="10232263" y="6214682"/>
            <a:ext cx="1066800" cy="261610"/>
          </a:xfrm>
          <a:prstGeom prst="rect">
            <a:avLst/>
          </a:prstGeom>
          <a:noFill/>
        </p:spPr>
        <p:txBody>
          <a:bodyPr wrap="square" rtlCol="0">
            <a:spAutoFit/>
          </a:bodyPr>
          <a:lstStyle/>
          <a:p>
            <a:pPr algn="ctr"/>
            <a:r>
              <a:rPr lang="fr-FR" sz="1100" u="sng" dirty="0"/>
              <a:t>Exemple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65481" y="3092833"/>
            <a:ext cx="5581650" cy="1243289"/>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Déroulement de notre soirée</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2" y="36542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3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E1532-4444-20CD-DF54-B635892EC38F}"/>
              </a:ext>
            </a:extLst>
          </p:cNvPr>
          <p:cNvSpPr>
            <a:spLocks noGrp="1"/>
          </p:cNvSpPr>
          <p:nvPr>
            <p:ph type="title"/>
          </p:nvPr>
        </p:nvSpPr>
        <p:spPr>
          <a:xfrm>
            <a:off x="558351" y="428523"/>
            <a:ext cx="7504101" cy="984885"/>
          </a:xfrm>
        </p:spPr>
        <p:txBody>
          <a:bodyPr>
            <a:normAutofit fontScale="90000"/>
          </a:bodyPr>
          <a:lstStyle/>
          <a:p>
            <a:r>
              <a:rPr lang="fr-FR" spc="-20" dirty="0"/>
              <a:t>Atelier </a:t>
            </a:r>
            <a:r>
              <a:rPr lang="fr-FR" spc="-15" dirty="0"/>
              <a:t>fonds </a:t>
            </a:r>
            <a:r>
              <a:rPr lang="fr-FR" spc="-5" dirty="0"/>
              <a:t>de dotation  </a:t>
            </a:r>
            <a:r>
              <a:rPr lang="fr-FR" spc="-45" dirty="0">
                <a:solidFill>
                  <a:srgbClr val="014685"/>
                </a:solidFill>
              </a:rPr>
              <a:t>L’essentiel</a:t>
            </a:r>
            <a:r>
              <a:rPr lang="fr-FR" spc="-30" dirty="0">
                <a:solidFill>
                  <a:srgbClr val="014685"/>
                </a:solidFill>
              </a:rPr>
              <a:t> </a:t>
            </a:r>
            <a:r>
              <a:rPr lang="fr-FR" spc="-10" dirty="0">
                <a:solidFill>
                  <a:srgbClr val="014685"/>
                </a:solidFill>
              </a:rPr>
              <a:t>comptable</a:t>
            </a:r>
            <a:endParaRPr lang="fr-FR" dirty="0"/>
          </a:p>
        </p:txBody>
      </p:sp>
      <p:sp>
        <p:nvSpPr>
          <p:cNvPr id="3" name="Espace réservé du texte 2">
            <a:extLst>
              <a:ext uri="{FF2B5EF4-FFF2-40B4-BE49-F238E27FC236}">
                <a16:creationId xmlns:a16="http://schemas.microsoft.com/office/drawing/2014/main" id="{66FADDF9-6874-E7B5-879F-FB112C23828B}"/>
              </a:ext>
            </a:extLst>
          </p:cNvPr>
          <p:cNvSpPr>
            <a:spLocks noGrp="1"/>
          </p:cNvSpPr>
          <p:nvPr>
            <p:ph type="body" idx="1"/>
          </p:nvPr>
        </p:nvSpPr>
        <p:spPr>
          <a:xfrm>
            <a:off x="450662" y="2197509"/>
            <a:ext cx="11195145" cy="2849053"/>
          </a:xfrm>
        </p:spPr>
        <p:txBody>
          <a:bodyPr>
            <a:normAutofit fontScale="92500" lnSpcReduction="20000"/>
          </a:bodyPr>
          <a:lstStyle/>
          <a:p>
            <a:pPr marL="0" indent="0">
              <a:buNone/>
            </a:pPr>
            <a:r>
              <a:rPr lang="fr-FR" b="1" u="sng" dirty="0">
                <a:solidFill>
                  <a:srgbClr val="EB671B"/>
                </a:solidFill>
              </a:rPr>
              <a:t>Pour exemple :</a:t>
            </a:r>
          </a:p>
          <a:p>
            <a:pPr marL="0" indent="0">
              <a:buNone/>
            </a:pPr>
            <a:endParaRPr lang="fr-FR" b="1" u="sng" dirty="0">
              <a:solidFill>
                <a:srgbClr val="EB671B"/>
              </a:solidFill>
            </a:endParaRPr>
          </a:p>
          <a:p>
            <a:pPr marL="914400" indent="-285750"/>
            <a:r>
              <a:rPr lang="fr-FR" sz="2400" b="1" dirty="0"/>
              <a:t>Fonds de dotation avec dotation initiale de 15 000€</a:t>
            </a:r>
          </a:p>
          <a:p>
            <a:pPr marL="1085850" lvl="1" indent="0">
              <a:buNone/>
            </a:pPr>
            <a:r>
              <a:rPr lang="fr-FR" sz="1800" b="1" dirty="0"/>
              <a:t>Dotation non consomptible</a:t>
            </a:r>
          </a:p>
          <a:p>
            <a:pPr marL="971550" indent="-342900"/>
            <a:r>
              <a:rPr lang="fr-FR" b="1" dirty="0"/>
              <a:t>Obtention d’un don de 10 000€ en numéraire</a:t>
            </a:r>
          </a:p>
          <a:p>
            <a:pPr marL="971550" indent="-342900"/>
            <a:r>
              <a:rPr lang="fr-FR" sz="2400" b="1" dirty="0"/>
              <a:t>Frais de fonctionnement annuels du fonds de dotation 3 000€</a:t>
            </a:r>
          </a:p>
          <a:p>
            <a:pPr marL="971550" indent="-342900"/>
            <a:r>
              <a:rPr lang="fr-FR" sz="2400" b="1" dirty="0"/>
              <a:t>Versement par le fonds de dotation d’un secours de 5 000€ à une association d’intérêt général</a:t>
            </a:r>
          </a:p>
        </p:txBody>
      </p:sp>
      <p:pic>
        <p:nvPicPr>
          <p:cNvPr id="4" name="Picture 2">
            <a:extLst>
              <a:ext uri="{FF2B5EF4-FFF2-40B4-BE49-F238E27FC236}">
                <a16:creationId xmlns:a16="http://schemas.microsoft.com/office/drawing/2014/main" id="{A1031030-3F84-32CE-36D7-1896C0155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84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8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DBDCB4D-99E2-7210-4D32-8AE10BF89A0C}"/>
              </a:ext>
            </a:extLst>
          </p:cNvPr>
          <p:cNvSpPr>
            <a:spLocks noGrp="1"/>
          </p:cNvSpPr>
          <p:nvPr>
            <p:ph type="body" idx="1"/>
          </p:nvPr>
        </p:nvSpPr>
        <p:spPr>
          <a:xfrm>
            <a:off x="533400" y="457200"/>
            <a:ext cx="8423787" cy="516194"/>
          </a:xfrm>
        </p:spPr>
        <p:txBody>
          <a:bodyPr/>
          <a:lstStyle/>
          <a:p>
            <a:pPr marL="0" indent="0">
              <a:buNone/>
            </a:pPr>
            <a:r>
              <a:rPr lang="fr-FR" u="sng" dirty="0">
                <a:solidFill>
                  <a:schemeClr val="accent2"/>
                </a:solidFill>
              </a:rPr>
              <a:t>Exemple 1</a:t>
            </a:r>
            <a:r>
              <a:rPr lang="fr-FR" dirty="0">
                <a:solidFill>
                  <a:schemeClr val="accent2"/>
                </a:solidFill>
              </a:rPr>
              <a:t>: Don manuel comptabilisé en dotation</a:t>
            </a:r>
          </a:p>
          <a:p>
            <a:endParaRPr lang="fr-FR" dirty="0"/>
          </a:p>
          <a:p>
            <a:endParaRPr lang="fr-FR" dirty="0"/>
          </a:p>
          <a:p>
            <a:endParaRPr lang="fr-FR" dirty="0"/>
          </a:p>
          <a:p>
            <a:endParaRPr lang="fr-FR" dirty="0"/>
          </a:p>
        </p:txBody>
      </p:sp>
      <p:sp>
        <p:nvSpPr>
          <p:cNvPr id="9" name="ZoneTexte 8">
            <a:extLst>
              <a:ext uri="{FF2B5EF4-FFF2-40B4-BE49-F238E27FC236}">
                <a16:creationId xmlns:a16="http://schemas.microsoft.com/office/drawing/2014/main" id="{AC4B38F0-9DA2-E553-E14F-E92A77BE7A51}"/>
              </a:ext>
            </a:extLst>
          </p:cNvPr>
          <p:cNvSpPr txBox="1"/>
          <p:nvPr/>
        </p:nvSpPr>
        <p:spPr>
          <a:xfrm>
            <a:off x="1066800" y="5426364"/>
            <a:ext cx="9829800" cy="861774"/>
          </a:xfrm>
          <a:prstGeom prst="rect">
            <a:avLst/>
          </a:prstGeom>
          <a:noFill/>
        </p:spPr>
        <p:txBody>
          <a:bodyPr wrap="square" rtlCol="0">
            <a:spAutoFit/>
          </a:bodyPr>
          <a:lstStyle/>
          <a:p>
            <a:r>
              <a:rPr lang="fr-FR" sz="1600" dirty="0"/>
              <a:t>Dans cet exemple, nous sommes partis du principe que le fonds de dotation n’avait pas indiqué (statuts ou décision du CA) la quote-part de dotation à affecter au résultat en amont. D’où l’imputation des 3 000€  de frais de fonctionnement en 753200.</a:t>
            </a:r>
          </a:p>
        </p:txBody>
      </p:sp>
      <p:graphicFrame>
        <p:nvGraphicFramePr>
          <p:cNvPr id="10" name="Tableau 9">
            <a:extLst>
              <a:ext uri="{FF2B5EF4-FFF2-40B4-BE49-F238E27FC236}">
                <a16:creationId xmlns:a16="http://schemas.microsoft.com/office/drawing/2014/main" id="{1F84997B-7CB6-B4E8-11CE-657AC8688ACD}"/>
              </a:ext>
            </a:extLst>
          </p:cNvPr>
          <p:cNvGraphicFramePr>
            <a:graphicFrameLocks noGrp="1"/>
          </p:cNvGraphicFramePr>
          <p:nvPr>
            <p:extLst>
              <p:ext uri="{D42A27DB-BD31-4B8C-83A1-F6EECF244321}">
                <p14:modId xmlns:p14="http://schemas.microsoft.com/office/powerpoint/2010/main" val="1266216206"/>
              </p:ext>
            </p:extLst>
          </p:nvPr>
        </p:nvGraphicFramePr>
        <p:xfrm>
          <a:off x="1479755" y="1146167"/>
          <a:ext cx="9003889" cy="4107424"/>
        </p:xfrm>
        <a:graphic>
          <a:graphicData uri="http://schemas.openxmlformats.org/drawingml/2006/table">
            <a:tbl>
              <a:tblPr/>
              <a:tblGrid>
                <a:gridCol w="1542728">
                  <a:extLst>
                    <a:ext uri="{9D8B030D-6E8A-4147-A177-3AD203B41FA5}">
                      <a16:colId xmlns:a16="http://schemas.microsoft.com/office/drawing/2014/main" val="1266722267"/>
                    </a:ext>
                  </a:extLst>
                </a:gridCol>
                <a:gridCol w="802416">
                  <a:extLst>
                    <a:ext uri="{9D8B030D-6E8A-4147-A177-3AD203B41FA5}">
                      <a16:colId xmlns:a16="http://schemas.microsoft.com/office/drawing/2014/main" val="1332361192"/>
                    </a:ext>
                  </a:extLst>
                </a:gridCol>
                <a:gridCol w="67648">
                  <a:extLst>
                    <a:ext uri="{9D8B030D-6E8A-4147-A177-3AD203B41FA5}">
                      <a16:colId xmlns:a16="http://schemas.microsoft.com/office/drawing/2014/main" val="4146334713"/>
                    </a:ext>
                  </a:extLst>
                </a:gridCol>
                <a:gridCol w="1172572">
                  <a:extLst>
                    <a:ext uri="{9D8B030D-6E8A-4147-A177-3AD203B41FA5}">
                      <a16:colId xmlns:a16="http://schemas.microsoft.com/office/drawing/2014/main" val="3867935241"/>
                    </a:ext>
                  </a:extLst>
                </a:gridCol>
                <a:gridCol w="871405">
                  <a:extLst>
                    <a:ext uri="{9D8B030D-6E8A-4147-A177-3AD203B41FA5}">
                      <a16:colId xmlns:a16="http://schemas.microsoft.com/office/drawing/2014/main" val="3585533013"/>
                    </a:ext>
                  </a:extLst>
                </a:gridCol>
                <a:gridCol w="342828">
                  <a:extLst>
                    <a:ext uri="{9D8B030D-6E8A-4147-A177-3AD203B41FA5}">
                      <a16:colId xmlns:a16="http://schemas.microsoft.com/office/drawing/2014/main" val="3290122463"/>
                    </a:ext>
                  </a:extLst>
                </a:gridCol>
                <a:gridCol w="942778">
                  <a:extLst>
                    <a:ext uri="{9D8B030D-6E8A-4147-A177-3AD203B41FA5}">
                      <a16:colId xmlns:a16="http://schemas.microsoft.com/office/drawing/2014/main" val="3380347680"/>
                    </a:ext>
                  </a:extLst>
                </a:gridCol>
                <a:gridCol w="826173">
                  <a:extLst>
                    <a:ext uri="{9D8B030D-6E8A-4147-A177-3AD203B41FA5}">
                      <a16:colId xmlns:a16="http://schemas.microsoft.com/office/drawing/2014/main" val="2537790000"/>
                    </a:ext>
                  </a:extLst>
                </a:gridCol>
                <a:gridCol w="90197">
                  <a:extLst>
                    <a:ext uri="{9D8B030D-6E8A-4147-A177-3AD203B41FA5}">
                      <a16:colId xmlns:a16="http://schemas.microsoft.com/office/drawing/2014/main" val="248381374"/>
                    </a:ext>
                  </a:extLst>
                </a:gridCol>
                <a:gridCol w="1172572">
                  <a:extLst>
                    <a:ext uri="{9D8B030D-6E8A-4147-A177-3AD203B41FA5}">
                      <a16:colId xmlns:a16="http://schemas.microsoft.com/office/drawing/2014/main" val="1416309403"/>
                    </a:ext>
                  </a:extLst>
                </a:gridCol>
                <a:gridCol w="1172572">
                  <a:extLst>
                    <a:ext uri="{9D8B030D-6E8A-4147-A177-3AD203B41FA5}">
                      <a16:colId xmlns:a16="http://schemas.microsoft.com/office/drawing/2014/main" val="1632948422"/>
                    </a:ext>
                  </a:extLst>
                </a:gridCol>
              </a:tblGrid>
              <a:tr h="401052">
                <a:tc gridSpan="5">
                  <a:txBody>
                    <a:bodyPr/>
                    <a:lstStyle/>
                    <a:p>
                      <a:pPr algn="ctr" fontAlgn="b"/>
                      <a:r>
                        <a:rPr lang="fr-FR" sz="1400" b="0" i="0" u="none" strike="noStrike" dirty="0">
                          <a:solidFill>
                            <a:srgbClr val="000000"/>
                          </a:solidFill>
                          <a:effectLst/>
                          <a:latin typeface="Futura LT" panose="02000503000000000000" pitchFamily="2" charset="0"/>
                        </a:rPr>
                        <a:t>Bilan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4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gridSpan="5">
                  <a:txBody>
                    <a:bodyPr/>
                    <a:lstStyle/>
                    <a:p>
                      <a:pPr algn="ctr" fontAlgn="b"/>
                      <a:r>
                        <a:rPr lang="fr-FR" sz="1400" b="0" i="0" u="none" strike="noStrike" dirty="0">
                          <a:solidFill>
                            <a:srgbClr val="000000"/>
                          </a:solidFill>
                          <a:effectLst/>
                          <a:latin typeface="Futura LT" panose="02000503000000000000" pitchFamily="2" charset="0"/>
                        </a:rPr>
                        <a:t>Compte Résultat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1469208"/>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sng" strike="noStrike">
                          <a:solidFill>
                            <a:srgbClr val="ED7D31"/>
                          </a:solidFill>
                          <a:effectLst/>
                          <a:latin typeface="Futura LT" panose="02000503000000000000" pitchFamily="2" charset="0"/>
                        </a:rPr>
                        <a:t>102310: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76272887"/>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a:solidFill>
                            <a:srgbClr val="00B050"/>
                          </a:solidFill>
                          <a:effectLst/>
                          <a:latin typeface="Futura LT" panose="02000503000000000000" pitchFamily="2" charset="0"/>
                        </a:rPr>
                        <a:t>108100: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B050"/>
                          </a:solidFill>
                          <a:effectLst/>
                          <a:latin typeface="Futura LT" panose="02000503000000000000" pitchFamily="2" charset="0"/>
                        </a:rPr>
                        <a:t>10 000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3919631"/>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dirty="0">
                          <a:solidFill>
                            <a:srgbClr val="0070C0"/>
                          </a:solidFill>
                          <a:effectLst/>
                          <a:latin typeface="Futura LT" panose="02000503000000000000" pitchFamily="2" charset="0"/>
                        </a:rPr>
                        <a:t>108900: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&lt; 8 000 &gt;</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a:solidFill>
                            <a:srgbClr val="000000"/>
                          </a:solidFill>
                          <a:effectLst/>
                          <a:latin typeface="Futura LT" panose="02000503000000000000" pitchFamily="2" charset="0"/>
                        </a:rPr>
                        <a:t>"6    ":</a:t>
                      </a: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2404461413"/>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a:solidFill>
                            <a:srgbClr val="0070C0"/>
                          </a:solidFill>
                          <a:effectLst/>
                          <a:latin typeface="Futura LT" panose="02000503000000000000" pitchFamily="2" charset="0"/>
                        </a:rPr>
                        <a:t>753200: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a:noFill/>
                    </a:lnB>
                  </a:tcPr>
                </a:tc>
                <a:extLst>
                  <a:ext uri="{0D108BD9-81ED-4DB2-BD59-A6C34878D82A}">
                    <a16:rowId xmlns:a16="http://schemas.microsoft.com/office/drawing/2014/main" val="3691894882"/>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a:solidFill>
                            <a:srgbClr val="0070C0"/>
                          </a:solidFill>
                          <a:effectLst/>
                          <a:latin typeface="Futura LT" panose="02000503000000000000" pitchFamily="2" charset="0"/>
                        </a:rPr>
                        <a:t>657100:</a:t>
                      </a: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+ 3 000</a:t>
                      </a:r>
                    </a:p>
                  </a:txBody>
                  <a:tcPr marL="9525" marR="9525" marT="9525" marB="0" anchor="b">
                    <a:lnL>
                      <a:noFill/>
                    </a:lnL>
                    <a:lnR>
                      <a:noFill/>
                    </a:lnR>
                    <a:lnT>
                      <a:noFill/>
                    </a:lnT>
                    <a:lnB>
                      <a:noFill/>
                    </a:lnB>
                  </a:tcPr>
                </a:tc>
                <a:extLst>
                  <a:ext uri="{0D108BD9-81ED-4DB2-BD59-A6C34878D82A}">
                    <a16:rowId xmlns:a16="http://schemas.microsoft.com/office/drawing/2014/main" val="1166931086"/>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2554358065"/>
                  </a:ext>
                </a:extLst>
              </a:tr>
              <a:tr h="252514">
                <a:tc>
                  <a:txBody>
                    <a:bodyPr/>
                    <a:lstStyle/>
                    <a:p>
                      <a:pPr algn="ctr" fontAlgn="b"/>
                      <a:r>
                        <a:rPr lang="fr-FR" sz="1000" b="0" i="0" u="sng" strike="noStrike">
                          <a:solidFill>
                            <a:srgbClr val="ED7D31"/>
                          </a:solidFill>
                          <a:effectLst/>
                          <a:latin typeface="Futura LT" panose="02000503000000000000" pitchFamily="2" charset="0"/>
                        </a:rPr>
                        <a:t>512:</a:t>
                      </a:r>
                    </a:p>
                  </a:txBody>
                  <a:tcPr marL="9525" marR="9525" marT="9525" marB="0" anchor="b">
                    <a:lnL>
                      <a:noFill/>
                    </a:lnL>
                    <a:lnR>
                      <a:noFill/>
                    </a:lnR>
                    <a:lnT>
                      <a:noFill/>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ED7D31"/>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919413235"/>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B050"/>
                          </a:solidFill>
                          <a:effectLst/>
                          <a:latin typeface="Futura LT" panose="02000503000000000000" pitchFamily="2" charset="0"/>
                        </a:rPr>
                        <a:t>+10 000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B05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006828582"/>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85947955"/>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172794"/>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8 000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8 000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4301259"/>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867407879"/>
                  </a:ext>
                </a:extLst>
              </a:tr>
              <a:tr h="252514">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647522960"/>
                  </a:ext>
                </a:extLst>
              </a:tr>
              <a:tr h="252514">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617183703"/>
                  </a:ext>
                </a:extLst>
              </a:tr>
              <a:tr h="171176">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432444280"/>
                  </a:ext>
                </a:extLst>
              </a:tr>
            </a:tbl>
          </a:graphicData>
        </a:graphic>
      </p:graphicFrame>
      <p:pic>
        <p:nvPicPr>
          <p:cNvPr id="2" name="Picture 2">
            <a:extLst>
              <a:ext uri="{FF2B5EF4-FFF2-40B4-BE49-F238E27FC236}">
                <a16:creationId xmlns:a16="http://schemas.microsoft.com/office/drawing/2014/main" id="{0C6745AE-19D3-0736-DE21-26D884599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411" y="5568138"/>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91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DBDCB4D-99E2-7210-4D32-8AE10BF89A0C}"/>
              </a:ext>
            </a:extLst>
          </p:cNvPr>
          <p:cNvSpPr>
            <a:spLocks noGrp="1"/>
          </p:cNvSpPr>
          <p:nvPr>
            <p:ph type="body" idx="1"/>
          </p:nvPr>
        </p:nvSpPr>
        <p:spPr>
          <a:xfrm>
            <a:off x="533400" y="457200"/>
            <a:ext cx="10852355" cy="496529"/>
          </a:xfrm>
        </p:spPr>
        <p:txBody>
          <a:bodyPr/>
          <a:lstStyle/>
          <a:p>
            <a:pPr marL="0" indent="0">
              <a:buNone/>
            </a:pPr>
            <a:r>
              <a:rPr lang="fr-FR" u="sng" dirty="0">
                <a:solidFill>
                  <a:schemeClr val="accent2"/>
                </a:solidFill>
              </a:rPr>
              <a:t>Exemple 2: Don manuel comptabilisé en ressources</a:t>
            </a:r>
          </a:p>
          <a:p>
            <a:endParaRPr lang="fr-FR" dirty="0"/>
          </a:p>
          <a:p>
            <a:endParaRPr lang="fr-FR" dirty="0"/>
          </a:p>
          <a:p>
            <a:endParaRPr lang="fr-FR" dirty="0"/>
          </a:p>
          <a:p>
            <a:endParaRPr lang="fr-FR" dirty="0"/>
          </a:p>
        </p:txBody>
      </p:sp>
      <p:sp>
        <p:nvSpPr>
          <p:cNvPr id="9" name="ZoneTexte 8">
            <a:extLst>
              <a:ext uri="{FF2B5EF4-FFF2-40B4-BE49-F238E27FC236}">
                <a16:creationId xmlns:a16="http://schemas.microsoft.com/office/drawing/2014/main" id="{AC4B38F0-9DA2-E553-E14F-E92A77BE7A51}"/>
              </a:ext>
            </a:extLst>
          </p:cNvPr>
          <p:cNvSpPr txBox="1"/>
          <p:nvPr/>
        </p:nvSpPr>
        <p:spPr>
          <a:xfrm>
            <a:off x="1066799" y="5426364"/>
            <a:ext cx="10852355" cy="830997"/>
          </a:xfrm>
          <a:prstGeom prst="rect">
            <a:avLst/>
          </a:prstGeom>
          <a:noFill/>
        </p:spPr>
        <p:txBody>
          <a:bodyPr wrap="square" rtlCol="0">
            <a:spAutoFit/>
          </a:bodyPr>
          <a:lstStyle/>
          <a:p>
            <a:r>
              <a:rPr lang="fr-FR" sz="1600" dirty="0"/>
              <a:t>Dans cet exemple, nous avons constaté le fait que les 10 000€ de dons étaient utilisés à 30% pour les frais de fonctionnement et que sur les 7 000€ restants, 5 000€ sont dépensés sur l’exercice. Les 2 000€ restants devront être placés en fond dédié dès lors que le don était fléché comme une restant à financer.</a:t>
            </a:r>
          </a:p>
        </p:txBody>
      </p:sp>
      <p:graphicFrame>
        <p:nvGraphicFramePr>
          <p:cNvPr id="10" name="Tableau 9">
            <a:extLst>
              <a:ext uri="{FF2B5EF4-FFF2-40B4-BE49-F238E27FC236}">
                <a16:creationId xmlns:a16="http://schemas.microsoft.com/office/drawing/2014/main" id="{1F84997B-7CB6-B4E8-11CE-657AC8688ACD}"/>
              </a:ext>
            </a:extLst>
          </p:cNvPr>
          <p:cNvGraphicFramePr>
            <a:graphicFrameLocks noGrp="1"/>
          </p:cNvGraphicFramePr>
          <p:nvPr>
            <p:extLst>
              <p:ext uri="{D42A27DB-BD31-4B8C-83A1-F6EECF244321}">
                <p14:modId xmlns:p14="http://schemas.microsoft.com/office/powerpoint/2010/main" val="2098050338"/>
              </p:ext>
            </p:extLst>
          </p:nvPr>
        </p:nvGraphicFramePr>
        <p:xfrm>
          <a:off x="1957012" y="1208847"/>
          <a:ext cx="8005129" cy="3962399"/>
        </p:xfrm>
        <a:graphic>
          <a:graphicData uri="http://schemas.openxmlformats.org/drawingml/2006/table">
            <a:tbl>
              <a:tblPr/>
              <a:tblGrid>
                <a:gridCol w="1371600">
                  <a:extLst>
                    <a:ext uri="{9D8B030D-6E8A-4147-A177-3AD203B41FA5}">
                      <a16:colId xmlns:a16="http://schemas.microsoft.com/office/drawing/2014/main" val="1266722267"/>
                    </a:ext>
                  </a:extLst>
                </a:gridCol>
                <a:gridCol w="713408">
                  <a:extLst>
                    <a:ext uri="{9D8B030D-6E8A-4147-A177-3AD203B41FA5}">
                      <a16:colId xmlns:a16="http://schemas.microsoft.com/office/drawing/2014/main" val="1332361192"/>
                    </a:ext>
                  </a:extLst>
                </a:gridCol>
                <a:gridCol w="60144">
                  <a:extLst>
                    <a:ext uri="{9D8B030D-6E8A-4147-A177-3AD203B41FA5}">
                      <a16:colId xmlns:a16="http://schemas.microsoft.com/office/drawing/2014/main" val="4146334713"/>
                    </a:ext>
                  </a:extLst>
                </a:gridCol>
                <a:gridCol w="1042504">
                  <a:extLst>
                    <a:ext uri="{9D8B030D-6E8A-4147-A177-3AD203B41FA5}">
                      <a16:colId xmlns:a16="http://schemas.microsoft.com/office/drawing/2014/main" val="3867935241"/>
                    </a:ext>
                  </a:extLst>
                </a:gridCol>
                <a:gridCol w="774744">
                  <a:extLst>
                    <a:ext uri="{9D8B030D-6E8A-4147-A177-3AD203B41FA5}">
                      <a16:colId xmlns:a16="http://schemas.microsoft.com/office/drawing/2014/main" val="3585533013"/>
                    </a:ext>
                  </a:extLst>
                </a:gridCol>
                <a:gridCol w="304800">
                  <a:extLst>
                    <a:ext uri="{9D8B030D-6E8A-4147-A177-3AD203B41FA5}">
                      <a16:colId xmlns:a16="http://schemas.microsoft.com/office/drawing/2014/main" val="3290122463"/>
                    </a:ext>
                  </a:extLst>
                </a:gridCol>
                <a:gridCol w="838200">
                  <a:extLst>
                    <a:ext uri="{9D8B030D-6E8A-4147-A177-3AD203B41FA5}">
                      <a16:colId xmlns:a16="http://schemas.microsoft.com/office/drawing/2014/main" val="3380347680"/>
                    </a:ext>
                  </a:extLst>
                </a:gridCol>
                <a:gridCol w="734529">
                  <a:extLst>
                    <a:ext uri="{9D8B030D-6E8A-4147-A177-3AD203B41FA5}">
                      <a16:colId xmlns:a16="http://schemas.microsoft.com/office/drawing/2014/main" val="2537790000"/>
                    </a:ext>
                  </a:extLst>
                </a:gridCol>
                <a:gridCol w="80192">
                  <a:extLst>
                    <a:ext uri="{9D8B030D-6E8A-4147-A177-3AD203B41FA5}">
                      <a16:colId xmlns:a16="http://schemas.microsoft.com/office/drawing/2014/main" val="248381374"/>
                    </a:ext>
                  </a:extLst>
                </a:gridCol>
                <a:gridCol w="1042504">
                  <a:extLst>
                    <a:ext uri="{9D8B030D-6E8A-4147-A177-3AD203B41FA5}">
                      <a16:colId xmlns:a16="http://schemas.microsoft.com/office/drawing/2014/main" val="1416309403"/>
                    </a:ext>
                  </a:extLst>
                </a:gridCol>
                <a:gridCol w="1042504">
                  <a:extLst>
                    <a:ext uri="{9D8B030D-6E8A-4147-A177-3AD203B41FA5}">
                      <a16:colId xmlns:a16="http://schemas.microsoft.com/office/drawing/2014/main" val="1632948422"/>
                    </a:ext>
                  </a:extLst>
                </a:gridCol>
              </a:tblGrid>
              <a:tr h="379379">
                <a:tc gridSpan="5">
                  <a:txBody>
                    <a:bodyPr/>
                    <a:lstStyle/>
                    <a:p>
                      <a:pPr algn="ctr" fontAlgn="b"/>
                      <a:r>
                        <a:rPr lang="fr-FR" sz="1400" b="0" i="0" u="none" strike="noStrike" dirty="0">
                          <a:solidFill>
                            <a:srgbClr val="000000"/>
                          </a:solidFill>
                          <a:effectLst/>
                          <a:latin typeface="Futura LT" panose="02000503000000000000" pitchFamily="2" charset="0"/>
                        </a:rPr>
                        <a:t>Bilan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4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gridSpan="5">
                  <a:txBody>
                    <a:bodyPr/>
                    <a:lstStyle/>
                    <a:p>
                      <a:pPr algn="ctr" fontAlgn="b"/>
                      <a:r>
                        <a:rPr lang="fr-FR" sz="1400" b="0" i="0" u="none" strike="noStrike" dirty="0">
                          <a:solidFill>
                            <a:srgbClr val="000000"/>
                          </a:solidFill>
                          <a:effectLst/>
                          <a:latin typeface="Futura LT" panose="02000503000000000000" pitchFamily="2" charset="0"/>
                        </a:rPr>
                        <a:t>Compte Résultat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1469208"/>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sng" strike="noStrike">
                          <a:solidFill>
                            <a:srgbClr val="ED7D31"/>
                          </a:solidFill>
                          <a:effectLst/>
                          <a:latin typeface="Futura LT" panose="02000503000000000000" pitchFamily="2" charset="0"/>
                        </a:rPr>
                        <a:t>102310: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76272887"/>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r-FR" sz="1000" b="0" i="0" u="sng" strike="noStrike" dirty="0">
                        <a:solidFill>
                          <a:srgbClr val="00B050"/>
                        </a:solidFill>
                        <a:effectLst/>
                        <a:latin typeface="Futura LT" panose="02000503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B05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3919631"/>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dirty="0">
                          <a:solidFill>
                            <a:srgbClr val="0070C0"/>
                          </a:solidFill>
                          <a:effectLst/>
                          <a:latin typeface="Futura LT" panose="02000503000000000000" pitchFamily="2" charset="0"/>
                        </a:rPr>
                        <a:t>196000: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2 000 </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a:solidFill>
                            <a:srgbClr val="000000"/>
                          </a:solidFill>
                          <a:effectLst/>
                          <a:latin typeface="Futura LT" panose="02000503000000000000" pitchFamily="2" charset="0"/>
                        </a:rPr>
                        <a:t>"6    ":</a:t>
                      </a: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sng" strike="noStrike" dirty="0">
                          <a:solidFill>
                            <a:srgbClr val="00B050"/>
                          </a:solidFill>
                          <a:effectLst/>
                          <a:latin typeface="Futura LT" panose="02000503000000000000" pitchFamily="2" charset="0"/>
                        </a:rPr>
                        <a:t>754110:</a:t>
                      </a:r>
                      <a:r>
                        <a:rPr lang="fr-FR" sz="1000" b="0" i="0" u="none" strike="noStrike" dirty="0">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B050"/>
                          </a:solidFill>
                          <a:effectLst/>
                          <a:latin typeface="Futura LT" panose="02000503000000000000" pitchFamily="2" charset="0"/>
                        </a:rPr>
                        <a:t>10</a:t>
                      </a:r>
                      <a:r>
                        <a:rPr lang="fr-FR" sz="1000" b="0" i="0" u="none" strike="noStrike" dirty="0">
                          <a:solidFill>
                            <a:srgbClr val="000000"/>
                          </a:solidFill>
                          <a:effectLst/>
                          <a:latin typeface="Futura LT" panose="02000503000000000000" pitchFamily="2" charset="0"/>
                        </a:rPr>
                        <a:t> </a:t>
                      </a:r>
                      <a:r>
                        <a:rPr lang="fr-FR" sz="1000" b="0" i="0" u="none" strike="noStrike" dirty="0">
                          <a:solidFill>
                            <a:srgbClr val="00B050"/>
                          </a:solidFill>
                          <a:effectLst/>
                          <a:latin typeface="Futura LT" panose="02000503000000000000" pitchFamily="2" charset="0"/>
                        </a:rPr>
                        <a:t>000</a:t>
                      </a:r>
                    </a:p>
                  </a:txBody>
                  <a:tcPr marL="9525" marR="9525" marT="9525" marB="0" anchor="b">
                    <a:lnL>
                      <a:noFill/>
                    </a:lnL>
                    <a:lnR>
                      <a:noFill/>
                    </a:lnR>
                    <a:lnT>
                      <a:noFill/>
                    </a:lnT>
                    <a:lnB>
                      <a:noFill/>
                    </a:lnB>
                  </a:tcPr>
                </a:tc>
                <a:extLst>
                  <a:ext uri="{0D108BD9-81ED-4DB2-BD59-A6C34878D82A}">
                    <a16:rowId xmlns:a16="http://schemas.microsoft.com/office/drawing/2014/main" val="2404461413"/>
                  </a:ext>
                </a:extLst>
              </a:tr>
              <a:tr h="238868">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r-FR" sz="1000" b="0" i="0" u="sng" strike="noStrike" dirty="0">
                        <a:solidFill>
                          <a:srgbClr val="0070C0"/>
                        </a:solidFill>
                        <a:effectLst/>
                        <a:latin typeface="Futura LT" panose="02000503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691894882"/>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sng" strike="noStrike" dirty="0">
                          <a:solidFill>
                            <a:srgbClr val="0070C0"/>
                          </a:solidFill>
                          <a:effectLst/>
                          <a:latin typeface="Futura LT" panose="02000503000000000000" pitchFamily="2" charset="0"/>
                        </a:rPr>
                        <a:t>657100:</a:t>
                      </a: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166931086"/>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2554358065"/>
                  </a:ext>
                </a:extLst>
              </a:tr>
              <a:tr h="238868">
                <a:tc>
                  <a:txBody>
                    <a:bodyPr/>
                    <a:lstStyle/>
                    <a:p>
                      <a:pPr algn="ctr" fontAlgn="b"/>
                      <a:r>
                        <a:rPr lang="fr-FR" sz="1000" b="0" i="0" u="sng" strike="noStrike">
                          <a:solidFill>
                            <a:srgbClr val="ED7D31"/>
                          </a:solidFill>
                          <a:effectLst/>
                          <a:latin typeface="Futura LT" panose="02000503000000000000" pitchFamily="2" charset="0"/>
                        </a:rPr>
                        <a:t>512:</a:t>
                      </a:r>
                    </a:p>
                  </a:txBody>
                  <a:tcPr marL="9525" marR="9525" marT="9525" marB="0" anchor="b">
                    <a:lnL>
                      <a:noFill/>
                    </a:lnL>
                    <a:lnR>
                      <a:noFill/>
                    </a:lnR>
                    <a:lnT>
                      <a:noFill/>
                    </a:lnT>
                    <a:lnB>
                      <a:noFill/>
                    </a:lnB>
                  </a:tcPr>
                </a:tc>
                <a:tc>
                  <a:txBody>
                    <a:bodyPr/>
                    <a:lstStyle/>
                    <a:p>
                      <a:pPr algn="ctr" fontAlgn="b"/>
                      <a:r>
                        <a:rPr lang="fr-FR" sz="1000" b="0" i="0" u="none" strike="noStrike">
                          <a:solidFill>
                            <a:srgbClr val="ED7D31"/>
                          </a:solidFill>
                          <a:effectLst/>
                          <a:latin typeface="Futura LT" panose="02000503000000000000" pitchFamily="2" charset="0"/>
                        </a:rPr>
                        <a:t>15 000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ED7D31"/>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marL="0" algn="ctr" fontAlgn="b"/>
                      <a:r>
                        <a:rPr lang="fr-FR" sz="1000" b="0" i="0" u="sng" strike="noStrike" dirty="0">
                          <a:solidFill>
                            <a:srgbClr val="0070C0"/>
                          </a:solidFill>
                          <a:effectLst/>
                          <a:latin typeface="Futura LT" panose="02000503000000000000" pitchFamily="2" charset="0"/>
                          <a:ea typeface="+mn-ea"/>
                          <a:cs typeface="+mn-cs"/>
                        </a:rPr>
                        <a:t>689600:</a:t>
                      </a:r>
                    </a:p>
                  </a:txBody>
                  <a:tcPr marL="9525" marR="9525" marT="9525" marB="0" anchor="b">
                    <a:lnL>
                      <a:noFill/>
                    </a:lnL>
                    <a:lnR>
                      <a:noFill/>
                    </a:lnR>
                    <a:lnT>
                      <a:noFill/>
                    </a:lnT>
                    <a:lnB>
                      <a:noFill/>
                    </a:lnB>
                  </a:tcPr>
                </a:tc>
                <a:tc>
                  <a:txBody>
                    <a:bodyPr/>
                    <a:lstStyle/>
                    <a:p>
                      <a:pPr marL="0" algn="ctr" fontAlgn="b"/>
                      <a:r>
                        <a:rPr lang="fr-FR" sz="1000" b="0" i="0" u="sng" strike="noStrike" dirty="0">
                          <a:solidFill>
                            <a:srgbClr val="0070C0"/>
                          </a:solidFill>
                          <a:effectLst/>
                          <a:latin typeface="Futura LT" panose="02000503000000000000" pitchFamily="2" charset="0"/>
                          <a:ea typeface="+mn-ea"/>
                          <a:cs typeface="+mn-cs"/>
                        </a:rPr>
                        <a:t>2 000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919413235"/>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B050"/>
                          </a:solidFill>
                          <a:effectLst/>
                          <a:latin typeface="Futura LT" panose="02000503000000000000" pitchFamily="2" charset="0"/>
                        </a:rPr>
                        <a:t>+10 000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B05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006828582"/>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- 3 000</a:t>
                      </a: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dirty="0">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3285947955"/>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-5 000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172794"/>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10 000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10 000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4301259"/>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867407879"/>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dirty="0">
                        <a:solidFill>
                          <a:srgbClr val="0070C0"/>
                        </a:solidFill>
                        <a:effectLst/>
                        <a:latin typeface="Futura LT" panose="02000503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00" b="0" i="0" u="none" strike="noStrike" dirty="0">
                          <a:solidFill>
                            <a:srgbClr val="000000"/>
                          </a:solidFill>
                          <a:effectLst/>
                          <a:latin typeface="Futura LT" panose="02000503000000000000" pitchFamily="2"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00" b="0" i="0" u="none" strike="noStrike" dirty="0">
                          <a:solidFill>
                            <a:srgbClr val="0070C0"/>
                          </a:solidFill>
                          <a:effectLst/>
                          <a:latin typeface="Futura LT" panose="02000503000000000000" pitchFamily="2" charset="0"/>
                        </a:rPr>
                        <a:t>+ 17 000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647522960"/>
                  </a:ext>
                </a:extLst>
              </a:tr>
              <a:tr h="238868">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1617183703"/>
                  </a:ext>
                </a:extLst>
              </a:tr>
              <a:tr h="238868">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tc>
                  <a:txBody>
                    <a:bodyPr/>
                    <a:lstStyle/>
                    <a:p>
                      <a:pPr algn="ctr" fontAlgn="b"/>
                      <a:endParaRPr lang="fr-FR" sz="1000" b="0" i="0" u="none" strike="noStrike" dirty="0">
                        <a:solidFill>
                          <a:srgbClr val="000000"/>
                        </a:solidFill>
                        <a:effectLst/>
                        <a:latin typeface="Futura LT" panose="02000503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432444280"/>
                  </a:ext>
                </a:extLst>
              </a:tr>
            </a:tbl>
          </a:graphicData>
        </a:graphic>
      </p:graphicFrame>
      <p:pic>
        <p:nvPicPr>
          <p:cNvPr id="2" name="Picture 2">
            <a:extLst>
              <a:ext uri="{FF2B5EF4-FFF2-40B4-BE49-F238E27FC236}">
                <a16:creationId xmlns:a16="http://schemas.microsoft.com/office/drawing/2014/main" id="{EC8B6593-5183-8C05-6B71-DA1949D06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297" y="5897361"/>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76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1069" y="1448561"/>
            <a:ext cx="1715135" cy="3048000"/>
          </a:xfrm>
          <a:prstGeom prst="rect">
            <a:avLst/>
          </a:prstGeom>
          <a:solidFill>
            <a:srgbClr val="B4C6E7"/>
          </a:solidFill>
        </p:spPr>
        <p:txBody>
          <a:bodyPr vert="horz" wrap="square" lIns="0" tIns="40640" rIns="0" bIns="0" rtlCol="0">
            <a:spAutoFit/>
          </a:bodyPr>
          <a:lstStyle/>
          <a:p>
            <a:pPr marL="137160" marR="141605" indent="31750">
              <a:lnSpc>
                <a:spcPct val="100000"/>
              </a:lnSpc>
              <a:spcBef>
                <a:spcPts val="320"/>
              </a:spcBef>
            </a:pPr>
            <a:r>
              <a:rPr sz="1600" b="1" spc="-10" dirty="0">
                <a:solidFill>
                  <a:srgbClr val="FFFFFF"/>
                </a:solidFill>
                <a:latin typeface="Arial"/>
                <a:cs typeface="Arial"/>
              </a:rPr>
              <a:t>Dotations non  </a:t>
            </a:r>
            <a:r>
              <a:rPr sz="1600" b="1" spc="-5" dirty="0">
                <a:solidFill>
                  <a:srgbClr val="FFFFFF"/>
                </a:solidFill>
                <a:latin typeface="Arial"/>
                <a:cs typeface="Arial"/>
              </a:rPr>
              <a:t>c</a:t>
            </a:r>
            <a:r>
              <a:rPr sz="1600" b="1" spc="-10" dirty="0">
                <a:solidFill>
                  <a:srgbClr val="FFFFFF"/>
                </a:solidFill>
                <a:latin typeface="Arial"/>
                <a:cs typeface="Arial"/>
              </a:rPr>
              <a:t>on</a:t>
            </a:r>
            <a:r>
              <a:rPr sz="1600" b="1" spc="-5" dirty="0">
                <a:solidFill>
                  <a:srgbClr val="FFFFFF"/>
                </a:solidFill>
                <a:latin typeface="Arial"/>
                <a:cs typeface="Arial"/>
              </a:rPr>
              <a:t>s</a:t>
            </a:r>
            <a:r>
              <a:rPr sz="1600" b="1" spc="-10" dirty="0">
                <a:solidFill>
                  <a:srgbClr val="FFFFFF"/>
                </a:solidFill>
                <a:latin typeface="Arial"/>
                <a:cs typeface="Arial"/>
              </a:rPr>
              <a:t>ompt</a:t>
            </a:r>
            <a:r>
              <a:rPr sz="1600" b="1" spc="-5" dirty="0">
                <a:solidFill>
                  <a:srgbClr val="FFFFFF"/>
                </a:solidFill>
                <a:latin typeface="Arial"/>
                <a:cs typeface="Arial"/>
              </a:rPr>
              <a:t>i</a:t>
            </a:r>
            <a:r>
              <a:rPr sz="1600" b="1" spc="-10" dirty="0">
                <a:solidFill>
                  <a:srgbClr val="FFFFFF"/>
                </a:solidFill>
                <a:latin typeface="Arial"/>
                <a:cs typeface="Arial"/>
              </a:rPr>
              <a:t>b</a:t>
            </a:r>
            <a:r>
              <a:rPr sz="1600" b="1" spc="-5" dirty="0">
                <a:solidFill>
                  <a:srgbClr val="FFFFFF"/>
                </a:solidFill>
                <a:latin typeface="Arial"/>
                <a:cs typeface="Arial"/>
              </a:rPr>
              <a:t>les</a:t>
            </a:r>
            <a:endParaRPr sz="1600">
              <a:latin typeface="Arial"/>
              <a:cs typeface="Arial"/>
            </a:endParaRPr>
          </a:p>
        </p:txBody>
      </p:sp>
      <p:sp>
        <p:nvSpPr>
          <p:cNvPr id="4" name="object 4"/>
          <p:cNvSpPr/>
          <p:nvPr/>
        </p:nvSpPr>
        <p:spPr>
          <a:xfrm>
            <a:off x="2646426" y="1448561"/>
            <a:ext cx="9116695" cy="3048000"/>
          </a:xfrm>
          <a:custGeom>
            <a:avLst/>
            <a:gdLst/>
            <a:ahLst/>
            <a:cxnLst/>
            <a:rect l="l" t="t" r="r" b="b"/>
            <a:pathLst>
              <a:path w="9116695" h="3048000">
                <a:moveTo>
                  <a:pt x="0" y="0"/>
                </a:moveTo>
                <a:lnTo>
                  <a:pt x="9116568" y="0"/>
                </a:lnTo>
                <a:lnTo>
                  <a:pt x="9116568" y="3048000"/>
                </a:lnTo>
                <a:lnTo>
                  <a:pt x="0" y="3048000"/>
                </a:lnTo>
                <a:lnTo>
                  <a:pt x="0" y="0"/>
                </a:lnTo>
                <a:close/>
              </a:path>
            </a:pathLst>
          </a:custGeom>
          <a:ln w="19050">
            <a:solidFill>
              <a:srgbClr val="B4C6E7"/>
            </a:solidFill>
          </a:ln>
        </p:spPr>
        <p:txBody>
          <a:bodyPr wrap="square" lIns="0" tIns="0" rIns="0" bIns="0" rtlCol="0"/>
          <a:lstStyle/>
          <a:p>
            <a:endParaRPr/>
          </a:p>
        </p:txBody>
      </p:sp>
      <p:sp>
        <p:nvSpPr>
          <p:cNvPr id="5" name="object 5"/>
          <p:cNvSpPr txBox="1"/>
          <p:nvPr/>
        </p:nvSpPr>
        <p:spPr>
          <a:xfrm>
            <a:off x="2724287" y="1476986"/>
            <a:ext cx="8962390" cy="258572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Les fondations </a:t>
            </a:r>
            <a:r>
              <a:rPr sz="1200" dirty="0">
                <a:latin typeface="Arial"/>
                <a:cs typeface="Arial"/>
              </a:rPr>
              <a:t>et </a:t>
            </a:r>
            <a:r>
              <a:rPr sz="1200" spc="-5" dirty="0">
                <a:latin typeface="Arial"/>
                <a:cs typeface="Arial"/>
              </a:rPr>
              <a:t>les fonds de dotations fournissent dans </a:t>
            </a:r>
            <a:r>
              <a:rPr sz="1200" spc="-10" dirty="0">
                <a:latin typeface="Arial"/>
                <a:cs typeface="Arial"/>
              </a:rPr>
              <a:t>l’annexe </a:t>
            </a:r>
            <a:r>
              <a:rPr sz="1200" spc="-5" dirty="0">
                <a:latin typeface="Arial"/>
                <a:cs typeface="Arial"/>
              </a:rPr>
              <a:t>les éléments permettant de </a:t>
            </a:r>
            <a:r>
              <a:rPr sz="1200" spc="-10" dirty="0">
                <a:latin typeface="Arial"/>
                <a:cs typeface="Arial"/>
              </a:rPr>
              <a:t>suivre </a:t>
            </a:r>
            <a:r>
              <a:rPr sz="1200" spc="-5" dirty="0">
                <a:latin typeface="Arial"/>
                <a:cs typeface="Arial"/>
              </a:rPr>
              <a:t>l’affectation </a:t>
            </a:r>
            <a:r>
              <a:rPr sz="1200" dirty="0">
                <a:latin typeface="Arial"/>
                <a:cs typeface="Arial"/>
              </a:rPr>
              <a:t>des </a:t>
            </a:r>
            <a:r>
              <a:rPr sz="1200" spc="-5" dirty="0">
                <a:latin typeface="Arial"/>
                <a:cs typeface="Arial"/>
              </a:rPr>
              <a:t>actifs  </a:t>
            </a:r>
            <a:r>
              <a:rPr sz="1200" dirty="0">
                <a:latin typeface="Arial"/>
                <a:cs typeface="Arial"/>
              </a:rPr>
              <a:t>constitutifs de </a:t>
            </a:r>
            <a:r>
              <a:rPr sz="1200" spc="-5" dirty="0">
                <a:latin typeface="Arial"/>
                <a:cs typeface="Arial"/>
              </a:rPr>
              <a:t>la dotation </a:t>
            </a:r>
            <a:r>
              <a:rPr sz="1200" dirty="0">
                <a:latin typeface="Arial"/>
                <a:cs typeface="Arial"/>
              </a:rPr>
              <a:t>non </a:t>
            </a:r>
            <a:r>
              <a:rPr sz="1200" spc="-5" dirty="0">
                <a:latin typeface="Arial"/>
                <a:cs typeface="Arial"/>
              </a:rPr>
              <a:t>consomptible, soit</a:t>
            </a:r>
            <a:r>
              <a:rPr sz="1200" spc="-125" dirty="0">
                <a:latin typeface="Arial"/>
                <a:cs typeface="Arial"/>
              </a:rPr>
              <a:t> </a:t>
            </a:r>
            <a:r>
              <a:rPr sz="1200" dirty="0">
                <a:latin typeface="Arial"/>
                <a:cs typeface="Arial"/>
              </a:rPr>
              <a:t>:</a:t>
            </a:r>
            <a:endParaRPr sz="1200">
              <a:latin typeface="Arial"/>
              <a:cs typeface="Arial"/>
            </a:endParaRPr>
          </a:p>
          <a:p>
            <a:pPr marL="66675" indent="-54610">
              <a:lnSpc>
                <a:spcPct val="100000"/>
              </a:lnSpc>
              <a:buSzPct val="91666"/>
              <a:buChar char="•"/>
              <a:tabLst>
                <a:tab pos="67310" algn="l"/>
              </a:tabLst>
            </a:pPr>
            <a:r>
              <a:rPr sz="1200" dirty="0">
                <a:latin typeface="Arial"/>
                <a:cs typeface="Arial"/>
              </a:rPr>
              <a:t>Le</a:t>
            </a:r>
            <a:r>
              <a:rPr sz="1200" spc="-5" dirty="0">
                <a:latin typeface="Arial"/>
                <a:cs typeface="Arial"/>
              </a:rPr>
              <a:t> montant</a:t>
            </a:r>
            <a:r>
              <a:rPr sz="1200" spc="-35" dirty="0">
                <a:latin typeface="Arial"/>
                <a:cs typeface="Arial"/>
              </a:rPr>
              <a:t> </a:t>
            </a:r>
            <a:r>
              <a:rPr sz="1200" dirty="0">
                <a:latin typeface="Arial"/>
                <a:cs typeface="Arial"/>
              </a:rPr>
              <a:t>de </a:t>
            </a:r>
            <a:r>
              <a:rPr sz="1200" spc="-5" dirty="0">
                <a:latin typeface="Arial"/>
                <a:cs typeface="Arial"/>
              </a:rPr>
              <a:t>la dotation</a:t>
            </a:r>
            <a:r>
              <a:rPr sz="1200" spc="-35" dirty="0">
                <a:latin typeface="Arial"/>
                <a:cs typeface="Arial"/>
              </a:rPr>
              <a:t> </a:t>
            </a:r>
            <a:r>
              <a:rPr sz="1200" dirty="0">
                <a:latin typeface="Arial"/>
                <a:cs typeface="Arial"/>
              </a:rPr>
              <a:t>statutaire</a:t>
            </a:r>
            <a:r>
              <a:rPr sz="1200" spc="-20" dirty="0">
                <a:latin typeface="Arial"/>
                <a:cs typeface="Arial"/>
              </a:rPr>
              <a:t> </a:t>
            </a:r>
            <a:r>
              <a:rPr sz="1200" dirty="0">
                <a:latin typeface="Arial"/>
                <a:cs typeface="Arial"/>
              </a:rPr>
              <a:t>non</a:t>
            </a:r>
            <a:r>
              <a:rPr sz="1200" spc="-30" dirty="0">
                <a:latin typeface="Arial"/>
                <a:cs typeface="Arial"/>
              </a:rPr>
              <a:t> </a:t>
            </a:r>
            <a:r>
              <a:rPr sz="1200" spc="-5" dirty="0">
                <a:latin typeface="Arial"/>
                <a:cs typeface="Arial"/>
              </a:rPr>
              <a:t>consomptible</a:t>
            </a:r>
            <a:r>
              <a:rPr sz="1200" spc="-35" dirty="0">
                <a:latin typeface="Arial"/>
                <a:cs typeface="Arial"/>
              </a:rPr>
              <a:t> </a:t>
            </a:r>
            <a:r>
              <a:rPr sz="1200" dirty="0">
                <a:latin typeface="Arial"/>
                <a:cs typeface="Arial"/>
              </a:rPr>
              <a:t>et</a:t>
            </a:r>
            <a:r>
              <a:rPr sz="1200" spc="-10" dirty="0">
                <a:latin typeface="Arial"/>
                <a:cs typeface="Arial"/>
              </a:rPr>
              <a:t> </a:t>
            </a:r>
            <a:r>
              <a:rPr sz="1200" dirty="0">
                <a:latin typeface="Arial"/>
                <a:cs typeface="Arial"/>
              </a:rPr>
              <a:t>des</a:t>
            </a:r>
            <a:r>
              <a:rPr sz="1200" spc="-5" dirty="0">
                <a:latin typeface="Arial"/>
                <a:cs typeface="Arial"/>
              </a:rPr>
              <a:t> dotations</a:t>
            </a:r>
            <a:r>
              <a:rPr sz="1200" spc="-35" dirty="0">
                <a:latin typeface="Arial"/>
                <a:cs typeface="Arial"/>
              </a:rPr>
              <a:t> </a:t>
            </a:r>
            <a:r>
              <a:rPr sz="1200" spc="-5" dirty="0">
                <a:latin typeface="Arial"/>
                <a:cs typeface="Arial"/>
              </a:rPr>
              <a:t>complémentaires</a:t>
            </a:r>
            <a:r>
              <a:rPr sz="1200" spc="-35" dirty="0">
                <a:latin typeface="Arial"/>
                <a:cs typeface="Arial"/>
              </a:rPr>
              <a:t> </a:t>
            </a:r>
            <a:r>
              <a:rPr sz="1200" dirty="0">
                <a:latin typeface="Arial"/>
                <a:cs typeface="Arial"/>
              </a:rPr>
              <a:t>non</a:t>
            </a:r>
            <a:r>
              <a:rPr sz="1200" spc="-15" dirty="0">
                <a:latin typeface="Arial"/>
                <a:cs typeface="Arial"/>
              </a:rPr>
              <a:t> </a:t>
            </a:r>
            <a:r>
              <a:rPr sz="1200" spc="-5" dirty="0">
                <a:latin typeface="Arial"/>
                <a:cs typeface="Arial"/>
              </a:rPr>
              <a:t>consomptibles</a:t>
            </a:r>
            <a:r>
              <a:rPr sz="1200" spc="-35" dirty="0">
                <a:latin typeface="Arial"/>
                <a:cs typeface="Arial"/>
              </a:rPr>
              <a:t> </a:t>
            </a:r>
            <a:r>
              <a:rPr sz="1200" dirty="0">
                <a:latin typeface="Arial"/>
                <a:cs typeface="Arial"/>
              </a:rPr>
              <a:t>;</a:t>
            </a:r>
            <a:endParaRPr sz="1200">
              <a:latin typeface="Arial"/>
              <a:cs typeface="Arial"/>
            </a:endParaRPr>
          </a:p>
          <a:p>
            <a:pPr marL="12700" marR="8255">
              <a:lnSpc>
                <a:spcPct val="100000"/>
              </a:lnSpc>
              <a:buSzPct val="91666"/>
              <a:buChar char="•"/>
              <a:tabLst>
                <a:tab pos="67310" algn="l"/>
              </a:tabLst>
            </a:pPr>
            <a:r>
              <a:rPr sz="1200" spc="-5" dirty="0">
                <a:latin typeface="Arial"/>
                <a:cs typeface="Arial"/>
              </a:rPr>
              <a:t>La liste des actifs constitutifs de </a:t>
            </a:r>
            <a:r>
              <a:rPr sz="1200" spc="-10" dirty="0">
                <a:latin typeface="Arial"/>
                <a:cs typeface="Arial"/>
              </a:rPr>
              <a:t>la </a:t>
            </a:r>
            <a:r>
              <a:rPr sz="1200" spc="-5" dirty="0">
                <a:latin typeface="Arial"/>
                <a:cs typeface="Arial"/>
              </a:rPr>
              <a:t>dotation non </a:t>
            </a:r>
            <a:r>
              <a:rPr sz="1200" spc="-10" dirty="0">
                <a:latin typeface="Arial"/>
                <a:cs typeface="Arial"/>
              </a:rPr>
              <a:t>consomptible </a:t>
            </a:r>
            <a:r>
              <a:rPr sz="1200" spc="-5" dirty="0">
                <a:latin typeface="Arial"/>
                <a:cs typeface="Arial"/>
              </a:rPr>
              <a:t>présentés par catégorie d’actifs (incorporels, corporels </a:t>
            </a:r>
            <a:r>
              <a:rPr sz="1200" dirty="0">
                <a:latin typeface="Arial"/>
                <a:cs typeface="Arial"/>
              </a:rPr>
              <a:t>et </a:t>
            </a:r>
            <a:r>
              <a:rPr sz="1200" spc="-5" dirty="0">
                <a:latin typeface="Arial"/>
                <a:cs typeface="Arial"/>
              </a:rPr>
              <a:t>financiers)  avec, </a:t>
            </a:r>
            <a:r>
              <a:rPr sz="1200" dirty="0">
                <a:latin typeface="Arial"/>
                <a:cs typeface="Arial"/>
              </a:rPr>
              <a:t>pour </a:t>
            </a:r>
            <a:r>
              <a:rPr sz="1200" spc="-5" dirty="0">
                <a:latin typeface="Arial"/>
                <a:cs typeface="Arial"/>
              </a:rPr>
              <a:t>chaque </a:t>
            </a:r>
            <a:r>
              <a:rPr sz="1200" dirty="0">
                <a:latin typeface="Arial"/>
                <a:cs typeface="Arial"/>
              </a:rPr>
              <a:t>actif, </a:t>
            </a:r>
            <a:r>
              <a:rPr sz="1200" spc="-5" dirty="0">
                <a:latin typeface="Arial"/>
                <a:cs typeface="Arial"/>
              </a:rPr>
              <a:t>les informations suivantes</a:t>
            </a:r>
            <a:r>
              <a:rPr sz="1200" spc="-105" dirty="0">
                <a:latin typeface="Arial"/>
                <a:cs typeface="Arial"/>
              </a:rPr>
              <a:t> </a:t>
            </a:r>
            <a:r>
              <a:rPr sz="1200" dirty="0">
                <a:latin typeface="Arial"/>
                <a:cs typeface="Arial"/>
              </a:rPr>
              <a:t>:</a:t>
            </a:r>
            <a:endParaRPr sz="1200">
              <a:latin typeface="Arial"/>
              <a:cs typeface="Arial"/>
            </a:endParaRPr>
          </a:p>
          <a:p>
            <a:pPr marL="641985" lvl="1" indent="-172720">
              <a:lnSpc>
                <a:spcPct val="100000"/>
              </a:lnSpc>
              <a:buFont typeface="Wingdings"/>
              <a:buChar char=""/>
              <a:tabLst>
                <a:tab pos="642620" algn="l"/>
              </a:tabLst>
            </a:pPr>
            <a:r>
              <a:rPr sz="1200" dirty="0">
                <a:latin typeface="Arial"/>
                <a:cs typeface="Arial"/>
              </a:rPr>
              <a:t>La </a:t>
            </a:r>
            <a:r>
              <a:rPr sz="1200" spc="-5" dirty="0">
                <a:latin typeface="Arial"/>
                <a:cs typeface="Arial"/>
              </a:rPr>
              <a:t>nature </a:t>
            </a:r>
            <a:r>
              <a:rPr sz="1200" dirty="0">
                <a:latin typeface="Arial"/>
                <a:cs typeface="Arial"/>
              </a:rPr>
              <a:t>de </a:t>
            </a:r>
            <a:r>
              <a:rPr sz="1200" spc="-5" dirty="0">
                <a:latin typeface="Arial"/>
                <a:cs typeface="Arial"/>
              </a:rPr>
              <a:t>l’actif</a:t>
            </a:r>
            <a:r>
              <a:rPr sz="1200" spc="-50"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5" dirty="0">
                <a:latin typeface="Arial"/>
                <a:cs typeface="Arial"/>
              </a:rPr>
              <a:t>Descriptif </a:t>
            </a:r>
            <a:r>
              <a:rPr sz="1200" dirty="0">
                <a:latin typeface="Arial"/>
                <a:cs typeface="Arial"/>
              </a:rPr>
              <a:t>et </a:t>
            </a:r>
            <a:r>
              <a:rPr sz="1200" spc="-5" dirty="0">
                <a:latin typeface="Arial"/>
                <a:cs typeface="Arial"/>
              </a:rPr>
              <a:t>localisation </a:t>
            </a:r>
            <a:r>
              <a:rPr sz="1200" dirty="0">
                <a:latin typeface="Arial"/>
                <a:cs typeface="Arial"/>
              </a:rPr>
              <a:t>de </a:t>
            </a:r>
            <a:r>
              <a:rPr sz="1200" spc="-5" dirty="0">
                <a:latin typeface="Arial"/>
                <a:cs typeface="Arial"/>
              </a:rPr>
              <a:t>l’actif </a:t>
            </a:r>
            <a:r>
              <a:rPr sz="1200" dirty="0">
                <a:latin typeface="Arial"/>
                <a:cs typeface="Arial"/>
              </a:rPr>
              <a:t>si cette </a:t>
            </a:r>
            <a:r>
              <a:rPr sz="1200" spc="-5" dirty="0">
                <a:latin typeface="Arial"/>
                <a:cs typeface="Arial"/>
              </a:rPr>
              <a:t>localisation </a:t>
            </a:r>
            <a:r>
              <a:rPr sz="1200" dirty="0">
                <a:latin typeface="Arial"/>
                <a:cs typeface="Arial"/>
              </a:rPr>
              <a:t>est </a:t>
            </a:r>
            <a:r>
              <a:rPr sz="1200" spc="-5" dirty="0">
                <a:latin typeface="Arial"/>
                <a:cs typeface="Arial"/>
              </a:rPr>
              <a:t>représentative </a:t>
            </a:r>
            <a:r>
              <a:rPr sz="1200" dirty="0">
                <a:latin typeface="Arial"/>
                <a:cs typeface="Arial"/>
              </a:rPr>
              <a:t>de </a:t>
            </a:r>
            <a:r>
              <a:rPr sz="1200" spc="-5" dirty="0">
                <a:latin typeface="Arial"/>
                <a:cs typeface="Arial"/>
              </a:rPr>
              <a:t>la valeur</a:t>
            </a:r>
            <a:r>
              <a:rPr sz="1200" spc="-145"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15" dirty="0">
                <a:latin typeface="Arial"/>
                <a:cs typeface="Arial"/>
              </a:rPr>
              <a:t>Valeur </a:t>
            </a:r>
            <a:r>
              <a:rPr sz="1200" spc="-5" dirty="0">
                <a:latin typeface="Arial"/>
                <a:cs typeface="Arial"/>
              </a:rPr>
              <a:t>immobilisée brute</a:t>
            </a:r>
            <a:r>
              <a:rPr sz="1200" spc="-75"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15" dirty="0">
                <a:latin typeface="Arial"/>
                <a:cs typeface="Arial"/>
              </a:rPr>
              <a:t>Valeur </a:t>
            </a:r>
            <a:r>
              <a:rPr sz="1200" spc="-5" dirty="0">
                <a:latin typeface="Arial"/>
                <a:cs typeface="Arial"/>
              </a:rPr>
              <a:t>immobilisée </a:t>
            </a:r>
            <a:r>
              <a:rPr sz="1200" dirty="0">
                <a:latin typeface="Arial"/>
                <a:cs typeface="Arial"/>
              </a:rPr>
              <a:t>nette </a:t>
            </a:r>
            <a:r>
              <a:rPr sz="1200" spc="-5" dirty="0">
                <a:latin typeface="Arial"/>
                <a:cs typeface="Arial"/>
              </a:rPr>
              <a:t>d’amortissement </a:t>
            </a:r>
            <a:r>
              <a:rPr sz="1200" dirty="0">
                <a:latin typeface="Arial"/>
                <a:cs typeface="Arial"/>
              </a:rPr>
              <a:t>et de </a:t>
            </a:r>
            <a:r>
              <a:rPr sz="1200" spc="-5" dirty="0">
                <a:latin typeface="Arial"/>
                <a:cs typeface="Arial"/>
              </a:rPr>
              <a:t>dépréciation</a:t>
            </a:r>
            <a:r>
              <a:rPr sz="1200" spc="-160"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5" dirty="0">
                <a:latin typeface="Arial"/>
                <a:cs typeface="Arial"/>
              </a:rPr>
              <a:t>Date </a:t>
            </a:r>
            <a:r>
              <a:rPr sz="1200" dirty="0">
                <a:latin typeface="Arial"/>
                <a:cs typeface="Arial"/>
              </a:rPr>
              <a:t>de </a:t>
            </a:r>
            <a:r>
              <a:rPr sz="1200" spc="-5" dirty="0">
                <a:latin typeface="Arial"/>
                <a:cs typeface="Arial"/>
              </a:rPr>
              <a:t>la dernière réévaluation</a:t>
            </a:r>
            <a:r>
              <a:rPr sz="1200" spc="-95" dirty="0">
                <a:latin typeface="Arial"/>
                <a:cs typeface="Arial"/>
              </a:rPr>
              <a:t> </a:t>
            </a:r>
            <a:r>
              <a:rPr sz="1200" dirty="0">
                <a:latin typeface="Arial"/>
                <a:cs typeface="Arial"/>
              </a:rPr>
              <a:t>;</a:t>
            </a:r>
            <a:endParaRPr sz="1200">
              <a:latin typeface="Arial"/>
              <a:cs typeface="Arial"/>
            </a:endParaRPr>
          </a:p>
          <a:p>
            <a:pPr marL="631190" lvl="1" indent="-161925">
              <a:lnSpc>
                <a:spcPct val="100000"/>
              </a:lnSpc>
              <a:buFont typeface="Wingdings"/>
              <a:buChar char=""/>
              <a:tabLst>
                <a:tab pos="631825" algn="l"/>
              </a:tabLst>
            </a:pPr>
            <a:r>
              <a:rPr sz="1200" spc="-5" dirty="0">
                <a:latin typeface="Arial"/>
                <a:cs typeface="Arial"/>
              </a:rPr>
              <a:t>Dernière valeur vénale</a:t>
            </a:r>
            <a:r>
              <a:rPr sz="1200" spc="-60" dirty="0">
                <a:latin typeface="Arial"/>
                <a:cs typeface="Arial"/>
              </a:rPr>
              <a:t> </a:t>
            </a:r>
            <a:r>
              <a:rPr sz="1200" spc="-5" dirty="0">
                <a:latin typeface="Arial"/>
                <a:cs typeface="Arial"/>
              </a:rPr>
              <a:t>estimée.</a:t>
            </a:r>
            <a:endParaRPr sz="1200">
              <a:latin typeface="Arial"/>
              <a:cs typeface="Arial"/>
            </a:endParaRPr>
          </a:p>
          <a:p>
            <a:pPr marL="12700" marR="6350" algn="just">
              <a:lnSpc>
                <a:spcPct val="100000"/>
              </a:lnSpc>
            </a:pPr>
            <a:r>
              <a:rPr sz="1200" spc="-5" dirty="0">
                <a:latin typeface="Arial"/>
                <a:cs typeface="Arial"/>
              </a:rPr>
              <a:t>Lorsqu’elles </a:t>
            </a:r>
            <a:r>
              <a:rPr sz="1200" spc="-10" dirty="0">
                <a:latin typeface="Arial"/>
                <a:cs typeface="Arial"/>
              </a:rPr>
              <a:t>sont </a:t>
            </a:r>
            <a:r>
              <a:rPr sz="1200" spc="-5" dirty="0">
                <a:latin typeface="Arial"/>
                <a:cs typeface="Arial"/>
              </a:rPr>
              <a:t>astreintes </a:t>
            </a:r>
            <a:r>
              <a:rPr sz="1200" dirty="0">
                <a:latin typeface="Arial"/>
                <a:cs typeface="Arial"/>
              </a:rPr>
              <a:t>à des </a:t>
            </a:r>
            <a:r>
              <a:rPr sz="1200" spc="-10" dirty="0">
                <a:latin typeface="Arial"/>
                <a:cs typeface="Arial"/>
              </a:rPr>
              <a:t>obligations, </a:t>
            </a:r>
            <a:r>
              <a:rPr sz="1200" spc="-5" dirty="0">
                <a:latin typeface="Arial"/>
                <a:cs typeface="Arial"/>
              </a:rPr>
              <a:t>découlant </a:t>
            </a:r>
            <a:r>
              <a:rPr sz="1200" spc="-10" dirty="0">
                <a:latin typeface="Arial"/>
                <a:cs typeface="Arial"/>
              </a:rPr>
              <a:t>selon </a:t>
            </a:r>
            <a:r>
              <a:rPr sz="1200" spc="-5" dirty="0">
                <a:latin typeface="Arial"/>
                <a:cs typeface="Arial"/>
              </a:rPr>
              <a:t>le cas de </a:t>
            </a:r>
            <a:r>
              <a:rPr sz="1200" spc="-10" dirty="0">
                <a:latin typeface="Arial"/>
                <a:cs typeface="Arial"/>
              </a:rPr>
              <a:t>leur </a:t>
            </a:r>
            <a:r>
              <a:rPr sz="1200" spc="-5" dirty="0">
                <a:latin typeface="Arial"/>
                <a:cs typeface="Arial"/>
              </a:rPr>
              <a:t>décret de constitution, de leur statut ou d’une </a:t>
            </a:r>
            <a:r>
              <a:rPr sz="1200" spc="-10" dirty="0">
                <a:latin typeface="Arial"/>
                <a:cs typeface="Arial"/>
              </a:rPr>
              <a:t>décision  </a:t>
            </a:r>
            <a:r>
              <a:rPr sz="1200" spc="-5" dirty="0">
                <a:latin typeface="Arial"/>
                <a:cs typeface="Arial"/>
              </a:rPr>
              <a:t>de </a:t>
            </a:r>
            <a:r>
              <a:rPr sz="1200" spc="-10" dirty="0">
                <a:latin typeface="Arial"/>
                <a:cs typeface="Arial"/>
              </a:rPr>
              <a:t>l’organe </a:t>
            </a:r>
            <a:r>
              <a:rPr sz="1200" spc="-5" dirty="0">
                <a:latin typeface="Arial"/>
                <a:cs typeface="Arial"/>
              </a:rPr>
              <a:t>habilité, de maintien de </a:t>
            </a:r>
            <a:r>
              <a:rPr sz="1200" spc="-10" dirty="0">
                <a:latin typeface="Arial"/>
                <a:cs typeface="Arial"/>
              </a:rPr>
              <a:t>la valeur </a:t>
            </a:r>
            <a:r>
              <a:rPr sz="1200" spc="-5" dirty="0">
                <a:latin typeface="Arial"/>
                <a:cs typeface="Arial"/>
              </a:rPr>
              <a:t>de leurs dotations, les fondations </a:t>
            </a:r>
            <a:r>
              <a:rPr sz="1200" dirty="0">
                <a:latin typeface="Arial"/>
                <a:cs typeface="Arial"/>
              </a:rPr>
              <a:t>et </a:t>
            </a:r>
            <a:r>
              <a:rPr sz="1200" spc="-5" dirty="0">
                <a:latin typeface="Arial"/>
                <a:cs typeface="Arial"/>
              </a:rPr>
              <a:t>les fonds de dotation constitués avec une </a:t>
            </a:r>
            <a:r>
              <a:rPr sz="1200" spc="-10" dirty="0">
                <a:latin typeface="Arial"/>
                <a:cs typeface="Arial"/>
              </a:rPr>
              <a:t>dotation  </a:t>
            </a:r>
            <a:r>
              <a:rPr sz="1200" dirty="0">
                <a:latin typeface="Arial"/>
                <a:cs typeface="Arial"/>
              </a:rPr>
              <a:t>ou une </a:t>
            </a:r>
            <a:r>
              <a:rPr sz="1200" spc="-5" dirty="0">
                <a:latin typeface="Arial"/>
                <a:cs typeface="Arial"/>
              </a:rPr>
              <a:t>fraction </a:t>
            </a:r>
            <a:r>
              <a:rPr sz="1200" dirty="0">
                <a:latin typeface="Arial"/>
                <a:cs typeface="Arial"/>
              </a:rPr>
              <a:t>de </a:t>
            </a:r>
            <a:r>
              <a:rPr sz="1200" spc="-5" dirty="0">
                <a:latin typeface="Arial"/>
                <a:cs typeface="Arial"/>
              </a:rPr>
              <a:t>dotation </a:t>
            </a:r>
            <a:r>
              <a:rPr sz="1200" dirty="0">
                <a:latin typeface="Arial"/>
                <a:cs typeface="Arial"/>
              </a:rPr>
              <a:t>non </a:t>
            </a:r>
            <a:r>
              <a:rPr sz="1200" spc="-5" dirty="0">
                <a:latin typeface="Arial"/>
                <a:cs typeface="Arial"/>
              </a:rPr>
              <a:t>consomptible fournissent </a:t>
            </a:r>
            <a:r>
              <a:rPr sz="1200" dirty="0">
                <a:latin typeface="Arial"/>
                <a:cs typeface="Arial"/>
              </a:rPr>
              <a:t>une </a:t>
            </a:r>
            <a:r>
              <a:rPr sz="1200" spc="-5" dirty="0">
                <a:latin typeface="Arial"/>
                <a:cs typeface="Arial"/>
              </a:rPr>
              <a:t>information </a:t>
            </a:r>
            <a:r>
              <a:rPr sz="1200" dirty="0">
                <a:latin typeface="Arial"/>
                <a:cs typeface="Arial"/>
              </a:rPr>
              <a:t>sur </a:t>
            </a:r>
            <a:r>
              <a:rPr sz="1200" spc="-5" dirty="0">
                <a:latin typeface="Arial"/>
                <a:cs typeface="Arial"/>
              </a:rPr>
              <a:t>la politique suivie </a:t>
            </a:r>
            <a:r>
              <a:rPr sz="1200" dirty="0">
                <a:latin typeface="Arial"/>
                <a:cs typeface="Arial"/>
              </a:rPr>
              <a:t>en </a:t>
            </a:r>
            <a:r>
              <a:rPr sz="1200" spc="-5" dirty="0">
                <a:latin typeface="Arial"/>
                <a:cs typeface="Arial"/>
              </a:rPr>
              <a:t>matière </a:t>
            </a:r>
            <a:r>
              <a:rPr sz="1200" dirty="0">
                <a:latin typeface="Arial"/>
                <a:cs typeface="Arial"/>
              </a:rPr>
              <a:t>de </a:t>
            </a:r>
            <a:r>
              <a:rPr sz="1200" spc="-5" dirty="0">
                <a:latin typeface="Arial"/>
                <a:cs typeface="Arial"/>
              </a:rPr>
              <a:t>gestion </a:t>
            </a:r>
            <a:r>
              <a:rPr sz="1200" dirty="0">
                <a:latin typeface="Arial"/>
                <a:cs typeface="Arial"/>
              </a:rPr>
              <a:t>des </a:t>
            </a:r>
            <a:r>
              <a:rPr sz="1200" spc="-5" dirty="0">
                <a:latin typeface="Arial"/>
                <a:cs typeface="Arial"/>
              </a:rPr>
              <a:t>dotations</a:t>
            </a:r>
            <a:r>
              <a:rPr sz="1200" spc="-210" dirty="0">
                <a:latin typeface="Arial"/>
                <a:cs typeface="Arial"/>
              </a:rPr>
              <a:t> </a:t>
            </a:r>
            <a:r>
              <a:rPr sz="1200" dirty="0">
                <a:latin typeface="Arial"/>
                <a:cs typeface="Arial"/>
              </a:rPr>
              <a:t>:</a:t>
            </a:r>
            <a:endParaRPr sz="1200">
              <a:latin typeface="Arial"/>
              <a:cs typeface="Arial"/>
            </a:endParaRPr>
          </a:p>
        </p:txBody>
      </p:sp>
      <p:sp>
        <p:nvSpPr>
          <p:cNvPr id="6" name="object 6"/>
          <p:cNvSpPr txBox="1"/>
          <p:nvPr/>
        </p:nvSpPr>
        <p:spPr>
          <a:xfrm>
            <a:off x="3181487" y="4037307"/>
            <a:ext cx="2677160" cy="3911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085" algn="l"/>
                <a:tab pos="299720" algn="l"/>
              </a:tabLst>
            </a:pPr>
            <a:r>
              <a:rPr sz="1200" spc="-5" dirty="0">
                <a:latin typeface="Arial"/>
                <a:cs typeface="Arial"/>
              </a:rPr>
              <a:t>Maintien </a:t>
            </a:r>
            <a:r>
              <a:rPr sz="1200" dirty="0">
                <a:latin typeface="Arial"/>
                <a:cs typeface="Arial"/>
              </a:rPr>
              <a:t>de </a:t>
            </a:r>
            <a:r>
              <a:rPr sz="1200" spc="-5" dirty="0">
                <a:latin typeface="Arial"/>
                <a:cs typeface="Arial"/>
              </a:rPr>
              <a:t>valeur</a:t>
            </a:r>
            <a:r>
              <a:rPr sz="1200" spc="-55" dirty="0">
                <a:latin typeface="Arial"/>
                <a:cs typeface="Arial"/>
              </a:rPr>
              <a:t> </a:t>
            </a:r>
            <a:r>
              <a:rPr sz="1200" dirty="0">
                <a:latin typeface="Arial"/>
                <a:cs typeface="Arial"/>
              </a:rPr>
              <a:t>;</a:t>
            </a:r>
            <a:endParaRPr sz="1200">
              <a:latin typeface="Arial"/>
              <a:cs typeface="Arial"/>
            </a:endParaRPr>
          </a:p>
          <a:p>
            <a:pPr marL="299085" indent="-287020">
              <a:lnSpc>
                <a:spcPct val="100000"/>
              </a:lnSpc>
              <a:buFont typeface="Wingdings"/>
              <a:buChar char=""/>
              <a:tabLst>
                <a:tab pos="299085" algn="l"/>
                <a:tab pos="299720" algn="l"/>
              </a:tabLst>
            </a:pPr>
            <a:r>
              <a:rPr sz="1200" spc="-5" dirty="0">
                <a:latin typeface="Arial"/>
                <a:cs typeface="Arial"/>
              </a:rPr>
              <a:t>Politique d’abondement</a:t>
            </a:r>
            <a:r>
              <a:rPr sz="1200" spc="-85" dirty="0">
                <a:latin typeface="Arial"/>
                <a:cs typeface="Arial"/>
              </a:rPr>
              <a:t> </a:t>
            </a:r>
            <a:r>
              <a:rPr sz="1200" spc="-5" dirty="0">
                <a:latin typeface="Arial"/>
                <a:cs typeface="Arial"/>
              </a:rPr>
              <a:t>éventuelle.</a:t>
            </a:r>
            <a:endParaRPr sz="1200">
              <a:latin typeface="Arial"/>
              <a:cs typeface="Arial"/>
            </a:endParaRPr>
          </a:p>
        </p:txBody>
      </p:sp>
      <p:sp>
        <p:nvSpPr>
          <p:cNvPr id="7" name="object 7"/>
          <p:cNvSpPr txBox="1"/>
          <p:nvPr/>
        </p:nvSpPr>
        <p:spPr>
          <a:xfrm>
            <a:off x="941069" y="4632197"/>
            <a:ext cx="1715135" cy="611505"/>
          </a:xfrm>
          <a:prstGeom prst="rect">
            <a:avLst/>
          </a:prstGeom>
          <a:solidFill>
            <a:srgbClr val="B4C6E7"/>
          </a:solidFill>
        </p:spPr>
        <p:txBody>
          <a:bodyPr vert="horz" wrap="square" lIns="0" tIns="39370" rIns="0" bIns="0" rtlCol="0">
            <a:spAutoFit/>
          </a:bodyPr>
          <a:lstStyle/>
          <a:p>
            <a:pPr marL="137160" marR="141605" indent="248285">
              <a:lnSpc>
                <a:spcPct val="100000"/>
              </a:lnSpc>
              <a:spcBef>
                <a:spcPts val="310"/>
              </a:spcBef>
            </a:pPr>
            <a:r>
              <a:rPr sz="1600" b="1" spc="-10" dirty="0">
                <a:solidFill>
                  <a:srgbClr val="FFFFFF"/>
                </a:solidFill>
                <a:latin typeface="Arial"/>
                <a:cs typeface="Arial"/>
              </a:rPr>
              <a:t>Dotations  </a:t>
            </a:r>
            <a:r>
              <a:rPr sz="1600" b="1" spc="-5" dirty="0">
                <a:solidFill>
                  <a:srgbClr val="FFFFFF"/>
                </a:solidFill>
                <a:latin typeface="Arial"/>
                <a:cs typeface="Arial"/>
              </a:rPr>
              <a:t>c</a:t>
            </a:r>
            <a:r>
              <a:rPr sz="1600" b="1" spc="-10" dirty="0">
                <a:solidFill>
                  <a:srgbClr val="FFFFFF"/>
                </a:solidFill>
                <a:latin typeface="Arial"/>
                <a:cs typeface="Arial"/>
              </a:rPr>
              <a:t>on</a:t>
            </a:r>
            <a:r>
              <a:rPr sz="1600" b="1" spc="-5" dirty="0">
                <a:solidFill>
                  <a:srgbClr val="FFFFFF"/>
                </a:solidFill>
                <a:latin typeface="Arial"/>
                <a:cs typeface="Arial"/>
              </a:rPr>
              <a:t>s</a:t>
            </a:r>
            <a:r>
              <a:rPr sz="1600" b="1" spc="-10" dirty="0">
                <a:solidFill>
                  <a:srgbClr val="FFFFFF"/>
                </a:solidFill>
                <a:latin typeface="Arial"/>
                <a:cs typeface="Arial"/>
              </a:rPr>
              <a:t>ompt</a:t>
            </a:r>
            <a:r>
              <a:rPr sz="1600" b="1" spc="-5" dirty="0">
                <a:solidFill>
                  <a:srgbClr val="FFFFFF"/>
                </a:solidFill>
                <a:latin typeface="Arial"/>
                <a:cs typeface="Arial"/>
              </a:rPr>
              <a:t>i</a:t>
            </a:r>
            <a:r>
              <a:rPr sz="1600" b="1" spc="-10" dirty="0">
                <a:solidFill>
                  <a:srgbClr val="FFFFFF"/>
                </a:solidFill>
                <a:latin typeface="Arial"/>
                <a:cs typeface="Arial"/>
              </a:rPr>
              <a:t>b</a:t>
            </a:r>
            <a:r>
              <a:rPr sz="1600" b="1" spc="-5" dirty="0">
                <a:solidFill>
                  <a:srgbClr val="FFFFFF"/>
                </a:solidFill>
                <a:latin typeface="Arial"/>
                <a:cs typeface="Arial"/>
              </a:rPr>
              <a:t>les</a:t>
            </a:r>
            <a:endParaRPr sz="1600">
              <a:latin typeface="Arial"/>
              <a:cs typeface="Arial"/>
            </a:endParaRPr>
          </a:p>
        </p:txBody>
      </p:sp>
      <p:sp>
        <p:nvSpPr>
          <p:cNvPr id="8" name="object 8"/>
          <p:cNvSpPr/>
          <p:nvPr/>
        </p:nvSpPr>
        <p:spPr>
          <a:xfrm>
            <a:off x="2646426" y="4632197"/>
            <a:ext cx="9116695" cy="611505"/>
          </a:xfrm>
          <a:custGeom>
            <a:avLst/>
            <a:gdLst/>
            <a:ahLst/>
            <a:cxnLst/>
            <a:rect l="l" t="t" r="r" b="b"/>
            <a:pathLst>
              <a:path w="9116695" h="611504">
                <a:moveTo>
                  <a:pt x="0" y="0"/>
                </a:moveTo>
                <a:lnTo>
                  <a:pt x="9116568" y="0"/>
                </a:lnTo>
                <a:lnTo>
                  <a:pt x="9116568" y="611124"/>
                </a:lnTo>
                <a:lnTo>
                  <a:pt x="0" y="611124"/>
                </a:lnTo>
                <a:lnTo>
                  <a:pt x="0" y="0"/>
                </a:lnTo>
                <a:close/>
              </a:path>
            </a:pathLst>
          </a:custGeom>
          <a:ln w="19050">
            <a:solidFill>
              <a:srgbClr val="B4C6E7"/>
            </a:solidFill>
          </a:ln>
        </p:spPr>
        <p:txBody>
          <a:bodyPr wrap="square" lIns="0" tIns="0" rIns="0" bIns="0" rtlCol="0"/>
          <a:lstStyle/>
          <a:p>
            <a:endParaRPr/>
          </a:p>
        </p:txBody>
      </p:sp>
      <p:sp>
        <p:nvSpPr>
          <p:cNvPr id="9" name="object 9"/>
          <p:cNvSpPr txBox="1"/>
          <p:nvPr/>
        </p:nvSpPr>
        <p:spPr>
          <a:xfrm>
            <a:off x="2724006" y="4659453"/>
            <a:ext cx="8960485" cy="361950"/>
          </a:xfrm>
          <a:prstGeom prst="rect">
            <a:avLst/>
          </a:prstGeom>
        </p:spPr>
        <p:txBody>
          <a:bodyPr vert="horz" wrap="square" lIns="0" tIns="12700" rIns="0" bIns="0" rtlCol="0">
            <a:spAutoFit/>
          </a:bodyPr>
          <a:lstStyle/>
          <a:p>
            <a:pPr marL="12700" marR="5080">
              <a:lnSpc>
                <a:spcPct val="100000"/>
              </a:lnSpc>
              <a:spcBef>
                <a:spcPts val="100"/>
              </a:spcBef>
            </a:pPr>
            <a:r>
              <a:rPr sz="1100" spc="-5" dirty="0">
                <a:latin typeface="Arial"/>
                <a:cs typeface="Arial"/>
              </a:rPr>
              <a:t>Les fondations </a:t>
            </a:r>
            <a:r>
              <a:rPr sz="1100" spc="-10" dirty="0">
                <a:latin typeface="Arial"/>
                <a:cs typeface="Arial"/>
              </a:rPr>
              <a:t>et </a:t>
            </a:r>
            <a:r>
              <a:rPr sz="1100" spc="-5" dirty="0">
                <a:latin typeface="Arial"/>
                <a:cs typeface="Arial"/>
              </a:rPr>
              <a:t>les fonds de dotation constitués avec une dotation ou une fraction de dotation consomptible fournissent une information sur </a:t>
            </a:r>
            <a:r>
              <a:rPr sz="1100" spc="-10" dirty="0">
                <a:latin typeface="Arial"/>
                <a:cs typeface="Arial"/>
              </a:rPr>
              <a:t>le  </a:t>
            </a:r>
            <a:r>
              <a:rPr sz="1100" spc="-5" dirty="0">
                <a:latin typeface="Arial"/>
                <a:cs typeface="Arial"/>
              </a:rPr>
              <a:t>suivi d’un plan pluriannuel ou d’un </a:t>
            </a:r>
            <a:r>
              <a:rPr sz="1100" dirty="0">
                <a:latin typeface="Arial"/>
                <a:cs typeface="Arial"/>
              </a:rPr>
              <a:t>budget </a:t>
            </a:r>
            <a:r>
              <a:rPr sz="1100" spc="-5" dirty="0">
                <a:latin typeface="Arial"/>
                <a:cs typeface="Arial"/>
              </a:rPr>
              <a:t>annuel de consommation des dotations</a:t>
            </a:r>
            <a:r>
              <a:rPr sz="1100" dirty="0">
                <a:latin typeface="Arial"/>
                <a:cs typeface="Arial"/>
              </a:rPr>
              <a:t> </a:t>
            </a:r>
            <a:r>
              <a:rPr sz="1100" spc="-5" dirty="0">
                <a:latin typeface="Arial"/>
                <a:cs typeface="Arial"/>
              </a:rPr>
              <a:t>consomptibles.</a:t>
            </a:r>
            <a:endParaRPr sz="1100">
              <a:latin typeface="Arial"/>
              <a:cs typeface="Arial"/>
            </a:endParaRPr>
          </a:p>
        </p:txBody>
      </p:sp>
      <p:sp>
        <p:nvSpPr>
          <p:cNvPr id="10" name="object 10"/>
          <p:cNvSpPr txBox="1"/>
          <p:nvPr/>
        </p:nvSpPr>
        <p:spPr>
          <a:xfrm>
            <a:off x="941069" y="5351526"/>
            <a:ext cx="5156200" cy="307975"/>
          </a:xfrm>
          <a:prstGeom prst="rect">
            <a:avLst/>
          </a:prstGeom>
          <a:solidFill>
            <a:srgbClr val="B4C6E7"/>
          </a:solidFill>
        </p:spPr>
        <p:txBody>
          <a:bodyPr vert="horz" wrap="square" lIns="0" tIns="39370" rIns="0" bIns="0" rtlCol="0">
            <a:spAutoFit/>
          </a:bodyPr>
          <a:lstStyle/>
          <a:p>
            <a:pPr marL="197485">
              <a:lnSpc>
                <a:spcPct val="100000"/>
              </a:lnSpc>
              <a:spcBef>
                <a:spcPts val="310"/>
              </a:spcBef>
            </a:pPr>
            <a:r>
              <a:rPr sz="1400" b="1" spc="-10" dirty="0">
                <a:solidFill>
                  <a:srgbClr val="FFFFFF"/>
                </a:solidFill>
                <a:latin typeface="Arial"/>
                <a:cs typeface="Arial"/>
              </a:rPr>
              <a:t>Fonds </a:t>
            </a:r>
            <a:r>
              <a:rPr sz="1400" b="1" spc="-5" dirty="0">
                <a:solidFill>
                  <a:srgbClr val="FFFFFF"/>
                </a:solidFill>
                <a:latin typeface="Arial"/>
                <a:cs typeface="Arial"/>
              </a:rPr>
              <a:t>de dotation collectant des fonds auprès du</a:t>
            </a:r>
            <a:r>
              <a:rPr sz="1400" b="1" spc="-135" dirty="0">
                <a:solidFill>
                  <a:srgbClr val="FFFFFF"/>
                </a:solidFill>
                <a:latin typeface="Arial"/>
                <a:cs typeface="Arial"/>
              </a:rPr>
              <a:t> </a:t>
            </a:r>
            <a:r>
              <a:rPr sz="1400" b="1" spc="-5" dirty="0">
                <a:solidFill>
                  <a:srgbClr val="FFFFFF"/>
                </a:solidFill>
                <a:latin typeface="Arial"/>
                <a:cs typeface="Arial"/>
              </a:rPr>
              <a:t>public</a:t>
            </a:r>
            <a:endParaRPr sz="1400">
              <a:latin typeface="Arial"/>
              <a:cs typeface="Arial"/>
            </a:endParaRPr>
          </a:p>
        </p:txBody>
      </p:sp>
      <p:sp>
        <p:nvSpPr>
          <p:cNvPr id="11" name="object 11"/>
          <p:cNvSpPr txBox="1"/>
          <p:nvPr/>
        </p:nvSpPr>
        <p:spPr>
          <a:xfrm>
            <a:off x="2573273" y="6255258"/>
            <a:ext cx="1617345" cy="262255"/>
          </a:xfrm>
          <a:prstGeom prst="rect">
            <a:avLst/>
          </a:prstGeom>
          <a:ln w="19050">
            <a:solidFill>
              <a:srgbClr val="B4C6E7"/>
            </a:solidFill>
          </a:ln>
        </p:spPr>
        <p:txBody>
          <a:bodyPr vert="horz" wrap="square" lIns="0" tIns="40640" rIns="0" bIns="0" rtlCol="0">
            <a:spAutoFit/>
          </a:bodyPr>
          <a:lstStyle/>
          <a:p>
            <a:pPr marL="353060">
              <a:lnSpc>
                <a:spcPct val="100000"/>
              </a:lnSpc>
              <a:spcBef>
                <a:spcPts val="320"/>
              </a:spcBef>
            </a:pPr>
            <a:r>
              <a:rPr sz="1100" b="1" spc="-5" dirty="0">
                <a:latin typeface="Arial"/>
                <a:cs typeface="Arial"/>
              </a:rPr>
              <a:t>CER et</a:t>
            </a:r>
            <a:r>
              <a:rPr sz="1100" b="1" spc="-15" dirty="0">
                <a:latin typeface="Arial"/>
                <a:cs typeface="Arial"/>
              </a:rPr>
              <a:t> </a:t>
            </a:r>
            <a:r>
              <a:rPr sz="1100" b="1" spc="-5" dirty="0">
                <a:latin typeface="Arial"/>
                <a:cs typeface="Arial"/>
              </a:rPr>
              <a:t>CROD</a:t>
            </a:r>
            <a:endParaRPr sz="1100">
              <a:latin typeface="Arial"/>
              <a:cs typeface="Arial"/>
            </a:endParaRPr>
          </a:p>
        </p:txBody>
      </p:sp>
      <p:sp>
        <p:nvSpPr>
          <p:cNvPr id="12" name="object 12"/>
          <p:cNvSpPr txBox="1"/>
          <p:nvPr/>
        </p:nvSpPr>
        <p:spPr>
          <a:xfrm>
            <a:off x="6410705" y="5351526"/>
            <a:ext cx="5352415" cy="307975"/>
          </a:xfrm>
          <a:prstGeom prst="rect">
            <a:avLst/>
          </a:prstGeom>
          <a:solidFill>
            <a:srgbClr val="B4C6E7"/>
          </a:solidFill>
        </p:spPr>
        <p:txBody>
          <a:bodyPr vert="horz" wrap="square" lIns="0" tIns="39370" rIns="0" bIns="0" rtlCol="0">
            <a:spAutoFit/>
          </a:bodyPr>
          <a:lstStyle/>
          <a:p>
            <a:pPr marL="287655">
              <a:lnSpc>
                <a:spcPct val="100000"/>
              </a:lnSpc>
              <a:spcBef>
                <a:spcPts val="310"/>
              </a:spcBef>
            </a:pPr>
            <a:r>
              <a:rPr sz="1400" b="1" spc="-10" dirty="0">
                <a:solidFill>
                  <a:srgbClr val="FFFFFF"/>
                </a:solidFill>
                <a:latin typeface="Arial"/>
                <a:cs typeface="Arial"/>
              </a:rPr>
              <a:t>Fonds </a:t>
            </a:r>
            <a:r>
              <a:rPr sz="1400" b="1" spc="-5" dirty="0">
                <a:solidFill>
                  <a:srgbClr val="FFFFFF"/>
                </a:solidFill>
                <a:latin typeface="Arial"/>
                <a:cs typeface="Arial"/>
              </a:rPr>
              <a:t>de dotation recevant des ressources de</a:t>
            </a:r>
            <a:r>
              <a:rPr sz="1400" b="1" spc="-110" dirty="0">
                <a:solidFill>
                  <a:srgbClr val="FFFFFF"/>
                </a:solidFill>
                <a:latin typeface="Arial"/>
                <a:cs typeface="Arial"/>
              </a:rPr>
              <a:t> </a:t>
            </a:r>
            <a:r>
              <a:rPr sz="1400" b="1" spc="-5" dirty="0">
                <a:solidFill>
                  <a:srgbClr val="FFFFFF"/>
                </a:solidFill>
                <a:latin typeface="Arial"/>
                <a:cs typeface="Arial"/>
              </a:rPr>
              <a:t>l’étranger</a:t>
            </a:r>
            <a:endParaRPr sz="1400">
              <a:latin typeface="Arial"/>
              <a:cs typeface="Arial"/>
            </a:endParaRPr>
          </a:p>
        </p:txBody>
      </p:sp>
      <p:sp>
        <p:nvSpPr>
          <p:cNvPr id="13" name="object 13"/>
          <p:cNvSpPr/>
          <p:nvPr/>
        </p:nvSpPr>
        <p:spPr>
          <a:xfrm>
            <a:off x="3194304" y="5751576"/>
            <a:ext cx="375285" cy="307975"/>
          </a:xfrm>
          <a:custGeom>
            <a:avLst/>
            <a:gdLst/>
            <a:ahLst/>
            <a:cxnLst/>
            <a:rect l="l" t="t" r="r" b="b"/>
            <a:pathLst>
              <a:path w="375285" h="307975">
                <a:moveTo>
                  <a:pt x="281178" y="0"/>
                </a:moveTo>
                <a:lnTo>
                  <a:pt x="93726" y="0"/>
                </a:lnTo>
                <a:lnTo>
                  <a:pt x="93726" y="153924"/>
                </a:lnTo>
                <a:lnTo>
                  <a:pt x="0" y="153924"/>
                </a:lnTo>
                <a:lnTo>
                  <a:pt x="187452" y="307848"/>
                </a:lnTo>
                <a:lnTo>
                  <a:pt x="374904" y="153924"/>
                </a:lnTo>
                <a:lnTo>
                  <a:pt x="281178" y="153924"/>
                </a:lnTo>
                <a:lnTo>
                  <a:pt x="281178" y="0"/>
                </a:lnTo>
                <a:close/>
              </a:path>
            </a:pathLst>
          </a:custGeom>
          <a:solidFill>
            <a:srgbClr val="4471C4"/>
          </a:solidFill>
        </p:spPr>
        <p:txBody>
          <a:bodyPr wrap="square" lIns="0" tIns="0" rIns="0" bIns="0" rtlCol="0"/>
          <a:lstStyle/>
          <a:p>
            <a:endParaRPr/>
          </a:p>
        </p:txBody>
      </p:sp>
      <p:sp>
        <p:nvSpPr>
          <p:cNvPr id="14" name="object 14"/>
          <p:cNvSpPr/>
          <p:nvPr/>
        </p:nvSpPr>
        <p:spPr>
          <a:xfrm>
            <a:off x="3194304" y="5751576"/>
            <a:ext cx="375285" cy="307975"/>
          </a:xfrm>
          <a:custGeom>
            <a:avLst/>
            <a:gdLst/>
            <a:ahLst/>
            <a:cxnLst/>
            <a:rect l="l" t="t" r="r" b="b"/>
            <a:pathLst>
              <a:path w="375285" h="307975">
                <a:moveTo>
                  <a:pt x="0" y="153924"/>
                </a:moveTo>
                <a:lnTo>
                  <a:pt x="93726" y="153924"/>
                </a:lnTo>
                <a:lnTo>
                  <a:pt x="93726" y="0"/>
                </a:lnTo>
                <a:lnTo>
                  <a:pt x="281178" y="0"/>
                </a:lnTo>
                <a:lnTo>
                  <a:pt x="281178" y="153924"/>
                </a:lnTo>
                <a:lnTo>
                  <a:pt x="374904" y="153924"/>
                </a:lnTo>
                <a:lnTo>
                  <a:pt x="187452" y="307848"/>
                </a:lnTo>
                <a:lnTo>
                  <a:pt x="0" y="153924"/>
                </a:lnTo>
                <a:close/>
              </a:path>
            </a:pathLst>
          </a:custGeom>
          <a:ln w="12699">
            <a:solidFill>
              <a:srgbClr val="2E528F"/>
            </a:solidFill>
          </a:ln>
        </p:spPr>
        <p:txBody>
          <a:bodyPr wrap="square" lIns="0" tIns="0" rIns="0" bIns="0" rtlCol="0"/>
          <a:lstStyle/>
          <a:p>
            <a:endParaRPr/>
          </a:p>
        </p:txBody>
      </p:sp>
      <p:sp>
        <p:nvSpPr>
          <p:cNvPr id="15" name="object 15"/>
          <p:cNvSpPr/>
          <p:nvPr/>
        </p:nvSpPr>
        <p:spPr>
          <a:xfrm>
            <a:off x="8898635" y="5751576"/>
            <a:ext cx="375285" cy="307975"/>
          </a:xfrm>
          <a:custGeom>
            <a:avLst/>
            <a:gdLst/>
            <a:ahLst/>
            <a:cxnLst/>
            <a:rect l="l" t="t" r="r" b="b"/>
            <a:pathLst>
              <a:path w="375284" h="307975">
                <a:moveTo>
                  <a:pt x="281178" y="0"/>
                </a:moveTo>
                <a:lnTo>
                  <a:pt x="93726" y="0"/>
                </a:lnTo>
                <a:lnTo>
                  <a:pt x="93726" y="153924"/>
                </a:lnTo>
                <a:lnTo>
                  <a:pt x="0" y="153924"/>
                </a:lnTo>
                <a:lnTo>
                  <a:pt x="187452" y="307848"/>
                </a:lnTo>
                <a:lnTo>
                  <a:pt x="374904" y="153924"/>
                </a:lnTo>
                <a:lnTo>
                  <a:pt x="281178" y="153924"/>
                </a:lnTo>
                <a:lnTo>
                  <a:pt x="281178" y="0"/>
                </a:lnTo>
                <a:close/>
              </a:path>
            </a:pathLst>
          </a:custGeom>
          <a:solidFill>
            <a:srgbClr val="4471C4"/>
          </a:solidFill>
        </p:spPr>
        <p:txBody>
          <a:bodyPr wrap="square" lIns="0" tIns="0" rIns="0" bIns="0" rtlCol="0"/>
          <a:lstStyle/>
          <a:p>
            <a:endParaRPr/>
          </a:p>
        </p:txBody>
      </p:sp>
      <p:sp>
        <p:nvSpPr>
          <p:cNvPr id="16" name="object 16"/>
          <p:cNvSpPr/>
          <p:nvPr/>
        </p:nvSpPr>
        <p:spPr>
          <a:xfrm>
            <a:off x="8898635" y="5751576"/>
            <a:ext cx="375285" cy="307975"/>
          </a:xfrm>
          <a:custGeom>
            <a:avLst/>
            <a:gdLst/>
            <a:ahLst/>
            <a:cxnLst/>
            <a:rect l="l" t="t" r="r" b="b"/>
            <a:pathLst>
              <a:path w="375284" h="307975">
                <a:moveTo>
                  <a:pt x="0" y="153924"/>
                </a:moveTo>
                <a:lnTo>
                  <a:pt x="93726" y="153924"/>
                </a:lnTo>
                <a:lnTo>
                  <a:pt x="93726" y="0"/>
                </a:lnTo>
                <a:lnTo>
                  <a:pt x="281178" y="0"/>
                </a:lnTo>
                <a:lnTo>
                  <a:pt x="281178" y="153924"/>
                </a:lnTo>
                <a:lnTo>
                  <a:pt x="374904" y="153924"/>
                </a:lnTo>
                <a:lnTo>
                  <a:pt x="187452" y="307848"/>
                </a:lnTo>
                <a:lnTo>
                  <a:pt x="0" y="153924"/>
                </a:lnTo>
                <a:close/>
              </a:path>
            </a:pathLst>
          </a:custGeom>
          <a:ln w="12699">
            <a:solidFill>
              <a:srgbClr val="2E528F"/>
            </a:solidFill>
          </a:ln>
        </p:spPr>
        <p:txBody>
          <a:bodyPr wrap="square" lIns="0" tIns="0" rIns="0" bIns="0" rtlCol="0"/>
          <a:lstStyle/>
          <a:p>
            <a:endParaRPr/>
          </a:p>
        </p:txBody>
      </p:sp>
      <p:sp>
        <p:nvSpPr>
          <p:cNvPr id="17" name="object 17"/>
          <p:cNvSpPr txBox="1"/>
          <p:nvPr/>
        </p:nvSpPr>
        <p:spPr>
          <a:xfrm>
            <a:off x="6410705" y="6177534"/>
            <a:ext cx="5352415" cy="431800"/>
          </a:xfrm>
          <a:prstGeom prst="rect">
            <a:avLst/>
          </a:prstGeom>
          <a:ln w="19050">
            <a:solidFill>
              <a:srgbClr val="B4C6E7"/>
            </a:solidFill>
          </a:ln>
        </p:spPr>
        <p:txBody>
          <a:bodyPr vert="horz" wrap="square" lIns="0" tIns="40640" rIns="0" bIns="0" rtlCol="0">
            <a:spAutoFit/>
          </a:bodyPr>
          <a:lstStyle/>
          <a:p>
            <a:pPr marL="1670050" marR="349250" indent="-1278890">
              <a:lnSpc>
                <a:spcPct val="100000"/>
              </a:lnSpc>
              <a:spcBef>
                <a:spcPts val="320"/>
              </a:spcBef>
            </a:pPr>
            <a:r>
              <a:rPr sz="1100" b="1" spc="-5" dirty="0">
                <a:latin typeface="Arial"/>
                <a:cs typeface="Arial"/>
              </a:rPr>
              <a:t>Etat séparé des avantages et ressources en provenance de l’étranger  (Loi 24/08/2021 </a:t>
            </a:r>
            <a:r>
              <a:rPr sz="1100" b="1" dirty="0">
                <a:latin typeface="Arial"/>
                <a:cs typeface="Arial"/>
              </a:rPr>
              <a:t>/ </a:t>
            </a:r>
            <a:r>
              <a:rPr sz="1100" b="1" spc="-20" dirty="0">
                <a:latin typeface="Arial"/>
                <a:cs typeface="Arial"/>
              </a:rPr>
              <a:t>ANC</a:t>
            </a:r>
            <a:r>
              <a:rPr sz="1100" b="1" spc="-15" dirty="0">
                <a:latin typeface="Arial"/>
                <a:cs typeface="Arial"/>
              </a:rPr>
              <a:t> </a:t>
            </a:r>
            <a:r>
              <a:rPr sz="1100" b="1" spc="-5" dirty="0">
                <a:latin typeface="Arial"/>
                <a:cs typeface="Arial"/>
              </a:rPr>
              <a:t>2022-04)</a:t>
            </a:r>
            <a:endParaRPr sz="1100">
              <a:latin typeface="Arial"/>
              <a:cs typeface="Arial"/>
            </a:endParaRPr>
          </a:p>
        </p:txBody>
      </p:sp>
      <p:sp>
        <p:nvSpPr>
          <p:cNvPr id="18" name="object 18"/>
          <p:cNvSpPr txBox="1">
            <a:spLocks noGrp="1"/>
          </p:cNvSpPr>
          <p:nvPr>
            <p:ph type="title"/>
          </p:nvPr>
        </p:nvSpPr>
        <p:spPr>
          <a:xfrm>
            <a:off x="570002" y="348711"/>
            <a:ext cx="8956040" cy="859851"/>
          </a:xfrm>
          <a:prstGeom prst="rect">
            <a:avLst/>
          </a:prstGeom>
        </p:spPr>
        <p:txBody>
          <a:bodyPr vert="horz" wrap="square" lIns="0" tIns="13335" rIns="0" bIns="0" rtlCol="0">
            <a:spAutoFit/>
          </a:bodyPr>
          <a:lstStyle/>
          <a:p>
            <a:pPr marL="12700">
              <a:lnSpc>
                <a:spcPts val="3345"/>
              </a:lnSpc>
              <a:spcBef>
                <a:spcPts val="105"/>
              </a:spcBef>
            </a:pPr>
            <a:r>
              <a:rPr sz="2800" spc="-20" dirty="0"/>
              <a:t>Atelier </a:t>
            </a:r>
            <a:r>
              <a:rPr sz="2800" spc="-15" dirty="0"/>
              <a:t>fonds </a:t>
            </a:r>
            <a:r>
              <a:rPr sz="2800" spc="-5" dirty="0"/>
              <a:t>de</a:t>
            </a:r>
            <a:r>
              <a:rPr sz="2800" spc="5" dirty="0"/>
              <a:t> </a:t>
            </a:r>
            <a:r>
              <a:rPr sz="2800" spc="-5" dirty="0"/>
              <a:t>dotation</a:t>
            </a:r>
            <a:r>
              <a:rPr lang="fr-FR" sz="2800" spc="-5" dirty="0"/>
              <a:t> :</a:t>
            </a:r>
            <a:br>
              <a:rPr lang="fr-FR" sz="2800" spc="-5" dirty="0"/>
            </a:br>
            <a:r>
              <a:rPr lang="fr-FR" sz="2800" spc="-5" dirty="0">
                <a:solidFill>
                  <a:srgbClr val="304495"/>
                </a:solidFill>
              </a:rPr>
              <a:t>L’essentiel comptable : l’annexe aux comptes annuels</a:t>
            </a:r>
            <a:endParaRPr sz="2800" spc="-5" dirty="0">
              <a:solidFill>
                <a:srgbClr val="30449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CDEB0-334C-F9E3-57AF-4FE146257D86}"/>
              </a:ext>
            </a:extLst>
          </p:cNvPr>
          <p:cNvSpPr>
            <a:spLocks noGrp="1"/>
          </p:cNvSpPr>
          <p:nvPr>
            <p:ph type="title"/>
          </p:nvPr>
        </p:nvSpPr>
        <p:spPr>
          <a:xfrm>
            <a:off x="642258" y="659040"/>
            <a:ext cx="10178143" cy="930275"/>
          </a:xfrm>
        </p:spPr>
        <p:txBody>
          <a:bodyPr>
            <a:normAutofit/>
          </a:bodyPr>
          <a:lstStyle/>
          <a:p>
            <a:r>
              <a:rPr lang="fr-FR" dirty="0"/>
              <a:t>Atelier fonds de dotation</a:t>
            </a:r>
          </a:p>
        </p:txBody>
      </p:sp>
      <p:sp>
        <p:nvSpPr>
          <p:cNvPr id="4" name="ZoneTexte 3">
            <a:extLst>
              <a:ext uri="{FF2B5EF4-FFF2-40B4-BE49-F238E27FC236}">
                <a16:creationId xmlns:a16="http://schemas.microsoft.com/office/drawing/2014/main" id="{8EB3FC6D-4F71-AE6E-2890-3AE469F5507F}"/>
              </a:ext>
            </a:extLst>
          </p:cNvPr>
          <p:cNvSpPr txBox="1"/>
          <p:nvPr/>
        </p:nvSpPr>
        <p:spPr>
          <a:xfrm>
            <a:off x="1349829" y="2286391"/>
            <a:ext cx="6096000" cy="369332"/>
          </a:xfrm>
          <a:prstGeom prst="rect">
            <a:avLst/>
          </a:prstGeom>
          <a:noFill/>
        </p:spPr>
        <p:txBody>
          <a:bodyPr wrap="square">
            <a:spAutoFit/>
          </a:bodyPr>
          <a:lstStyle/>
          <a:p>
            <a:pPr marL="298450" indent="-285750">
              <a:lnSpc>
                <a:spcPct val="100000"/>
              </a:lnSpc>
              <a:spcBef>
                <a:spcPts val="95"/>
              </a:spcBef>
              <a:buFont typeface="Wingdings" panose="05000000000000000000" pitchFamily="2" charset="2"/>
              <a:buChar char="§"/>
            </a:pPr>
            <a:r>
              <a:rPr lang="fr-FR" sz="1800" spc="-5" dirty="0">
                <a:solidFill>
                  <a:schemeClr val="bg1"/>
                </a:solidFill>
                <a:latin typeface="Calibri"/>
                <a:cs typeface="Calibri"/>
              </a:rPr>
              <a:t>QUELQUES QUESTIONS / RÉPONSES</a:t>
            </a:r>
            <a:r>
              <a:rPr lang="fr-FR" sz="1800" spc="30" dirty="0">
                <a:solidFill>
                  <a:schemeClr val="bg1"/>
                </a:solidFill>
                <a:latin typeface="Calibri"/>
                <a:cs typeface="Calibri"/>
              </a:rPr>
              <a:t> </a:t>
            </a:r>
            <a:r>
              <a:rPr lang="fr-FR" sz="1800" spc="-5" dirty="0">
                <a:solidFill>
                  <a:schemeClr val="bg1"/>
                </a:solidFill>
                <a:latin typeface="Calibri"/>
                <a:cs typeface="Calibri"/>
              </a:rPr>
              <a:t>D’ACTUALITÉ</a:t>
            </a:r>
            <a:endParaRPr lang="fr-FR" sz="1800" dirty="0">
              <a:solidFill>
                <a:schemeClr val="bg1"/>
              </a:solidFill>
              <a:latin typeface="Calibri"/>
              <a:cs typeface="Calibri"/>
            </a:endParaRPr>
          </a:p>
        </p:txBody>
      </p:sp>
    </p:spTree>
    <p:extLst>
      <p:ext uri="{BB962C8B-B14F-4D97-AF65-F5344CB8AC3E}">
        <p14:creationId xmlns:p14="http://schemas.microsoft.com/office/powerpoint/2010/main" val="3100996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33970" y="2343551"/>
            <a:ext cx="114291" cy="17068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91116" y="2202948"/>
            <a:ext cx="11011535" cy="1898014"/>
          </a:xfrm>
          <a:prstGeom prst="rect">
            <a:avLst/>
          </a:prstGeom>
        </p:spPr>
        <p:txBody>
          <a:bodyPr vert="horz" wrap="square" lIns="0" tIns="53975" rIns="0" bIns="0" rtlCol="0">
            <a:spAutoFit/>
          </a:bodyPr>
          <a:lstStyle/>
          <a:p>
            <a:pPr marL="240665" marR="5080">
              <a:lnSpc>
                <a:spcPts val="2590"/>
              </a:lnSpc>
              <a:spcBef>
                <a:spcPts val="425"/>
              </a:spcBef>
              <a:tabLst>
                <a:tab pos="893444" algn="l"/>
                <a:tab pos="1584960" algn="l"/>
                <a:tab pos="2640965" algn="l"/>
                <a:tab pos="2996565" algn="l"/>
                <a:tab pos="4195445" algn="l"/>
                <a:tab pos="4640580" algn="l"/>
                <a:tab pos="4991100" algn="l"/>
                <a:tab pos="6178550" algn="l"/>
                <a:tab pos="7993380" algn="l"/>
                <a:tab pos="8677910" algn="l"/>
                <a:tab pos="9497695" algn="l"/>
                <a:tab pos="9944100" algn="l"/>
              </a:tabLst>
            </a:pPr>
            <a:r>
              <a:rPr sz="2400" dirty="0">
                <a:solidFill>
                  <a:srgbClr val="28425C"/>
                </a:solidFill>
                <a:latin typeface="Calibri"/>
                <a:cs typeface="Calibri"/>
              </a:rPr>
              <a:t>Que	</a:t>
            </a:r>
            <a:r>
              <a:rPr sz="2400" spc="-50" dirty="0">
                <a:solidFill>
                  <a:srgbClr val="28425C"/>
                </a:solidFill>
                <a:latin typeface="Calibri"/>
                <a:cs typeface="Calibri"/>
              </a:rPr>
              <a:t>f</a:t>
            </a:r>
            <a:r>
              <a:rPr sz="2400" dirty="0">
                <a:solidFill>
                  <a:srgbClr val="28425C"/>
                </a:solidFill>
                <a:latin typeface="Calibri"/>
                <a:cs typeface="Calibri"/>
              </a:rPr>
              <a:t>ai</a:t>
            </a:r>
            <a:r>
              <a:rPr sz="2400" spc="-35" dirty="0">
                <a:solidFill>
                  <a:srgbClr val="28425C"/>
                </a:solidFill>
                <a:latin typeface="Calibri"/>
                <a:cs typeface="Calibri"/>
              </a:rPr>
              <a:t>r</a:t>
            </a:r>
            <a:r>
              <a:rPr sz="2400" dirty="0">
                <a:solidFill>
                  <a:srgbClr val="28425C"/>
                </a:solidFill>
                <a:latin typeface="Calibri"/>
                <a:cs typeface="Calibri"/>
              </a:rPr>
              <a:t>e	</a:t>
            </a:r>
            <a:r>
              <a:rPr sz="2400" spc="-15" dirty="0">
                <a:solidFill>
                  <a:srgbClr val="28425C"/>
                </a:solidFill>
                <a:latin typeface="Calibri"/>
                <a:cs typeface="Calibri"/>
              </a:rPr>
              <a:t>l</a:t>
            </a:r>
            <a:r>
              <a:rPr sz="2400" spc="-10" dirty="0">
                <a:solidFill>
                  <a:srgbClr val="28425C"/>
                </a:solidFill>
                <a:latin typeface="Calibri"/>
                <a:cs typeface="Calibri"/>
              </a:rPr>
              <a:t>o</a:t>
            </a:r>
            <a:r>
              <a:rPr sz="2400" spc="-35" dirty="0">
                <a:solidFill>
                  <a:srgbClr val="28425C"/>
                </a:solidFill>
                <a:latin typeface="Calibri"/>
                <a:cs typeface="Calibri"/>
              </a:rPr>
              <a:t>r</a:t>
            </a:r>
            <a:r>
              <a:rPr sz="2400" spc="-5" dirty="0">
                <a:solidFill>
                  <a:srgbClr val="28425C"/>
                </a:solidFill>
                <a:latin typeface="Calibri"/>
                <a:cs typeface="Calibri"/>
              </a:rPr>
              <a:t>squ</a:t>
            </a:r>
            <a:r>
              <a:rPr sz="2400" dirty="0">
                <a:solidFill>
                  <a:srgbClr val="28425C"/>
                </a:solidFill>
                <a:latin typeface="Calibri"/>
                <a:cs typeface="Calibri"/>
              </a:rPr>
              <a:t>e	le	m</a:t>
            </a:r>
            <a:r>
              <a:rPr sz="2400" spc="-10" dirty="0">
                <a:solidFill>
                  <a:srgbClr val="28425C"/>
                </a:solidFill>
                <a:latin typeface="Calibri"/>
                <a:cs typeface="Calibri"/>
              </a:rPr>
              <a:t>o</a:t>
            </a:r>
            <a:r>
              <a:rPr sz="2400" spc="-25" dirty="0">
                <a:solidFill>
                  <a:srgbClr val="28425C"/>
                </a:solidFill>
                <a:latin typeface="Calibri"/>
                <a:cs typeface="Calibri"/>
              </a:rPr>
              <a:t>nt</a:t>
            </a:r>
            <a:r>
              <a:rPr sz="2400" dirty="0">
                <a:solidFill>
                  <a:srgbClr val="28425C"/>
                </a:solidFill>
                <a:latin typeface="Calibri"/>
                <a:cs typeface="Calibri"/>
              </a:rPr>
              <a:t>a</a:t>
            </a:r>
            <a:r>
              <a:rPr sz="2400" spc="-25" dirty="0">
                <a:solidFill>
                  <a:srgbClr val="28425C"/>
                </a:solidFill>
                <a:latin typeface="Calibri"/>
                <a:cs typeface="Calibri"/>
              </a:rPr>
              <a:t>n</a:t>
            </a:r>
            <a:r>
              <a:rPr sz="2400" dirty="0">
                <a:solidFill>
                  <a:srgbClr val="28425C"/>
                </a:solidFill>
                <a:latin typeface="Calibri"/>
                <a:cs typeface="Calibri"/>
              </a:rPr>
              <a:t>t	</a:t>
            </a:r>
            <a:r>
              <a:rPr sz="2400" spc="-5" dirty="0">
                <a:solidFill>
                  <a:srgbClr val="28425C"/>
                </a:solidFill>
                <a:latin typeface="Calibri"/>
                <a:cs typeface="Calibri"/>
              </a:rPr>
              <a:t>d</a:t>
            </a:r>
            <a:r>
              <a:rPr sz="2400" dirty="0">
                <a:solidFill>
                  <a:srgbClr val="28425C"/>
                </a:solidFill>
                <a:latin typeface="Calibri"/>
                <a:cs typeface="Calibri"/>
              </a:rPr>
              <a:t>e	la	</a:t>
            </a:r>
            <a:r>
              <a:rPr sz="2400" spc="-5" dirty="0">
                <a:solidFill>
                  <a:srgbClr val="28425C"/>
                </a:solidFill>
                <a:latin typeface="Calibri"/>
                <a:cs typeface="Calibri"/>
              </a:rPr>
              <a:t>d</a:t>
            </a:r>
            <a:r>
              <a:rPr sz="2400" spc="-10" dirty="0">
                <a:solidFill>
                  <a:srgbClr val="28425C"/>
                </a:solidFill>
                <a:latin typeface="Calibri"/>
                <a:cs typeface="Calibri"/>
              </a:rPr>
              <a:t>o</a:t>
            </a:r>
            <a:r>
              <a:rPr sz="2400" spc="-25" dirty="0">
                <a:solidFill>
                  <a:srgbClr val="28425C"/>
                </a:solidFill>
                <a:latin typeface="Calibri"/>
                <a:cs typeface="Calibri"/>
              </a:rPr>
              <a:t>t</a:t>
            </a:r>
            <a:r>
              <a:rPr sz="2400" spc="-35" dirty="0">
                <a:solidFill>
                  <a:srgbClr val="28425C"/>
                </a:solidFill>
                <a:latin typeface="Calibri"/>
                <a:cs typeface="Calibri"/>
              </a:rPr>
              <a:t>a</a:t>
            </a:r>
            <a:r>
              <a:rPr sz="2400" dirty="0">
                <a:solidFill>
                  <a:srgbClr val="28425C"/>
                </a:solidFill>
                <a:latin typeface="Calibri"/>
                <a:cs typeface="Calibri"/>
              </a:rPr>
              <a:t>ti</a:t>
            </a:r>
            <a:r>
              <a:rPr sz="2400" spc="-10" dirty="0">
                <a:solidFill>
                  <a:srgbClr val="28425C"/>
                </a:solidFill>
                <a:latin typeface="Calibri"/>
                <a:cs typeface="Calibri"/>
              </a:rPr>
              <a:t>o</a:t>
            </a:r>
            <a:r>
              <a:rPr sz="2400" dirty="0">
                <a:solidFill>
                  <a:srgbClr val="28425C"/>
                </a:solidFill>
                <a:latin typeface="Calibri"/>
                <a:cs typeface="Calibri"/>
              </a:rPr>
              <a:t>n	</a:t>
            </a:r>
            <a:r>
              <a:rPr sz="2400" spc="-20" dirty="0">
                <a:solidFill>
                  <a:srgbClr val="28425C"/>
                </a:solidFill>
                <a:latin typeface="Calibri"/>
                <a:cs typeface="Calibri"/>
              </a:rPr>
              <a:t>c</a:t>
            </a:r>
            <a:r>
              <a:rPr sz="2400" spc="-10" dirty="0">
                <a:solidFill>
                  <a:srgbClr val="28425C"/>
                </a:solidFill>
                <a:latin typeface="Calibri"/>
                <a:cs typeface="Calibri"/>
              </a:rPr>
              <a:t>o</a:t>
            </a:r>
            <a:r>
              <a:rPr sz="2400" spc="-5" dirty="0">
                <a:solidFill>
                  <a:srgbClr val="28425C"/>
                </a:solidFill>
                <a:latin typeface="Calibri"/>
                <a:cs typeface="Calibri"/>
              </a:rPr>
              <a:t>ns</a:t>
            </a:r>
            <a:r>
              <a:rPr sz="2400" spc="-10" dirty="0">
                <a:solidFill>
                  <a:srgbClr val="28425C"/>
                </a:solidFill>
                <a:latin typeface="Calibri"/>
                <a:cs typeface="Calibri"/>
              </a:rPr>
              <a:t>o</a:t>
            </a:r>
            <a:r>
              <a:rPr sz="2400" dirty="0">
                <a:solidFill>
                  <a:srgbClr val="28425C"/>
                </a:solidFill>
                <a:latin typeface="Calibri"/>
                <a:cs typeface="Calibri"/>
              </a:rPr>
              <a:t>m</a:t>
            </a:r>
            <a:r>
              <a:rPr sz="2400" spc="-15" dirty="0">
                <a:solidFill>
                  <a:srgbClr val="28425C"/>
                </a:solidFill>
                <a:latin typeface="Calibri"/>
                <a:cs typeface="Calibri"/>
              </a:rPr>
              <a:t>p</a:t>
            </a:r>
            <a:r>
              <a:rPr sz="2400" dirty="0">
                <a:solidFill>
                  <a:srgbClr val="28425C"/>
                </a:solidFill>
                <a:latin typeface="Calibri"/>
                <a:cs typeface="Calibri"/>
              </a:rPr>
              <a:t>t</a:t>
            </a:r>
            <a:r>
              <a:rPr sz="2400" spc="-10" dirty="0">
                <a:solidFill>
                  <a:srgbClr val="28425C"/>
                </a:solidFill>
                <a:latin typeface="Calibri"/>
                <a:cs typeface="Calibri"/>
              </a:rPr>
              <a:t>i</a:t>
            </a:r>
            <a:r>
              <a:rPr sz="2400" spc="-5" dirty="0">
                <a:solidFill>
                  <a:srgbClr val="28425C"/>
                </a:solidFill>
                <a:latin typeface="Calibri"/>
                <a:cs typeface="Calibri"/>
              </a:rPr>
              <a:t>b</a:t>
            </a:r>
            <a:r>
              <a:rPr sz="2400" dirty="0">
                <a:solidFill>
                  <a:srgbClr val="28425C"/>
                </a:solidFill>
                <a:latin typeface="Calibri"/>
                <a:cs typeface="Calibri"/>
              </a:rPr>
              <a:t>le	</a:t>
            </a:r>
            <a:r>
              <a:rPr sz="2400" spc="-5" dirty="0">
                <a:solidFill>
                  <a:srgbClr val="28425C"/>
                </a:solidFill>
                <a:latin typeface="Calibri"/>
                <a:cs typeface="Calibri"/>
              </a:rPr>
              <a:t>d</a:t>
            </a:r>
            <a:r>
              <a:rPr sz="2400" spc="-50" dirty="0">
                <a:solidFill>
                  <a:srgbClr val="28425C"/>
                </a:solidFill>
                <a:latin typeface="Calibri"/>
                <a:cs typeface="Calibri"/>
              </a:rPr>
              <a:t>’</a:t>
            </a:r>
            <a:r>
              <a:rPr sz="2400" spc="-5" dirty="0">
                <a:solidFill>
                  <a:srgbClr val="28425C"/>
                </a:solidFill>
                <a:latin typeface="Calibri"/>
                <a:cs typeface="Calibri"/>
              </a:rPr>
              <a:t>u</a:t>
            </a:r>
            <a:r>
              <a:rPr sz="2400" dirty="0">
                <a:solidFill>
                  <a:srgbClr val="28425C"/>
                </a:solidFill>
                <a:latin typeface="Calibri"/>
                <a:cs typeface="Calibri"/>
              </a:rPr>
              <a:t>n	</a:t>
            </a:r>
            <a:r>
              <a:rPr sz="2400" spc="-50" dirty="0">
                <a:solidFill>
                  <a:srgbClr val="28425C"/>
                </a:solidFill>
                <a:latin typeface="Calibri"/>
                <a:cs typeface="Calibri"/>
              </a:rPr>
              <a:t>f</a:t>
            </a:r>
            <a:r>
              <a:rPr sz="2400" spc="-10" dirty="0">
                <a:solidFill>
                  <a:srgbClr val="28425C"/>
                </a:solidFill>
                <a:latin typeface="Calibri"/>
                <a:cs typeface="Calibri"/>
              </a:rPr>
              <a:t>o</a:t>
            </a:r>
            <a:r>
              <a:rPr sz="2400" spc="-5" dirty="0">
                <a:solidFill>
                  <a:srgbClr val="28425C"/>
                </a:solidFill>
                <a:latin typeface="Calibri"/>
                <a:cs typeface="Calibri"/>
              </a:rPr>
              <a:t>nd</a:t>
            </a:r>
            <a:r>
              <a:rPr sz="2400" dirty="0">
                <a:solidFill>
                  <a:srgbClr val="28425C"/>
                </a:solidFill>
                <a:latin typeface="Calibri"/>
                <a:cs typeface="Calibri"/>
              </a:rPr>
              <a:t>s	</a:t>
            </a:r>
            <a:r>
              <a:rPr sz="2400" spc="-5" dirty="0">
                <a:solidFill>
                  <a:srgbClr val="28425C"/>
                </a:solidFill>
                <a:latin typeface="Calibri"/>
                <a:cs typeface="Calibri"/>
              </a:rPr>
              <a:t>d</a:t>
            </a:r>
            <a:r>
              <a:rPr sz="2400" dirty="0">
                <a:solidFill>
                  <a:srgbClr val="28425C"/>
                </a:solidFill>
                <a:latin typeface="Calibri"/>
                <a:cs typeface="Calibri"/>
              </a:rPr>
              <a:t>e	</a:t>
            </a:r>
            <a:r>
              <a:rPr sz="2400" spc="-5" dirty="0">
                <a:solidFill>
                  <a:srgbClr val="28425C"/>
                </a:solidFill>
                <a:latin typeface="Calibri"/>
                <a:cs typeface="Calibri"/>
              </a:rPr>
              <a:t>d</a:t>
            </a:r>
            <a:r>
              <a:rPr sz="2400" spc="-10" dirty="0">
                <a:solidFill>
                  <a:srgbClr val="28425C"/>
                </a:solidFill>
                <a:latin typeface="Calibri"/>
                <a:cs typeface="Calibri"/>
              </a:rPr>
              <a:t>o</a:t>
            </a:r>
            <a:r>
              <a:rPr sz="2400" spc="-25" dirty="0">
                <a:solidFill>
                  <a:srgbClr val="28425C"/>
                </a:solidFill>
                <a:latin typeface="Calibri"/>
                <a:cs typeface="Calibri"/>
              </a:rPr>
              <a:t>ta</a:t>
            </a:r>
            <a:r>
              <a:rPr sz="2400" dirty="0">
                <a:solidFill>
                  <a:srgbClr val="28425C"/>
                </a:solidFill>
                <a:latin typeface="Calibri"/>
                <a:cs typeface="Calibri"/>
              </a:rPr>
              <a:t>ti</a:t>
            </a:r>
            <a:r>
              <a:rPr sz="2400" spc="-10" dirty="0">
                <a:solidFill>
                  <a:srgbClr val="28425C"/>
                </a:solidFill>
                <a:latin typeface="Calibri"/>
                <a:cs typeface="Calibri"/>
              </a:rPr>
              <a:t>on  devient inférieur </a:t>
            </a:r>
            <a:r>
              <a:rPr sz="2400" dirty="0">
                <a:solidFill>
                  <a:srgbClr val="28425C"/>
                </a:solidFill>
                <a:latin typeface="Calibri"/>
                <a:cs typeface="Calibri"/>
              </a:rPr>
              <a:t>à </a:t>
            </a:r>
            <a:r>
              <a:rPr sz="2400" spc="-5" dirty="0">
                <a:solidFill>
                  <a:srgbClr val="28425C"/>
                </a:solidFill>
                <a:latin typeface="Calibri"/>
                <a:cs typeface="Calibri"/>
              </a:rPr>
              <a:t>15 000 </a:t>
            </a:r>
            <a:r>
              <a:rPr sz="2400" spc="-10" dirty="0">
                <a:solidFill>
                  <a:srgbClr val="28425C"/>
                </a:solidFill>
                <a:latin typeface="Calibri"/>
                <a:cs typeface="Calibri"/>
              </a:rPr>
              <a:t>euros</a:t>
            </a:r>
            <a:r>
              <a:rPr sz="2400" spc="-20" dirty="0">
                <a:solidFill>
                  <a:srgbClr val="28425C"/>
                </a:solidFill>
                <a:latin typeface="Calibri"/>
                <a:cs typeface="Calibri"/>
              </a:rPr>
              <a:t> </a:t>
            </a:r>
            <a:r>
              <a:rPr sz="2400" dirty="0">
                <a:solidFill>
                  <a:srgbClr val="28425C"/>
                </a:solidFill>
                <a:latin typeface="Calibri"/>
                <a:cs typeface="Calibri"/>
              </a:rPr>
              <a:t>?</a:t>
            </a:r>
            <a:endParaRPr sz="2400" dirty="0">
              <a:latin typeface="Calibri"/>
              <a:cs typeface="Calibri"/>
            </a:endParaRPr>
          </a:p>
          <a:p>
            <a:pPr marL="659765" lvl="1" indent="-190500">
              <a:spcBef>
                <a:spcPts val="1889"/>
              </a:spcBef>
              <a:buFont typeface="Wingdings 2"/>
              <a:buChar char=""/>
              <a:tabLst>
                <a:tab pos="203200" algn="l"/>
              </a:tabLst>
            </a:pPr>
            <a:r>
              <a:rPr spc="-5" dirty="0">
                <a:solidFill>
                  <a:srgbClr val="01030A"/>
                </a:solidFill>
                <a:latin typeface="Arial"/>
                <a:cs typeface="Arial"/>
              </a:rPr>
              <a:t>Rien car il est </a:t>
            </a:r>
            <a:r>
              <a:rPr spc="-10" dirty="0">
                <a:solidFill>
                  <a:srgbClr val="01030A"/>
                </a:solidFill>
                <a:latin typeface="Arial"/>
                <a:cs typeface="Arial"/>
              </a:rPr>
              <a:t>par définition </a:t>
            </a:r>
            <a:r>
              <a:rPr spc="-5" dirty="0">
                <a:solidFill>
                  <a:srgbClr val="01030A"/>
                </a:solidFill>
                <a:latin typeface="Arial"/>
                <a:cs typeface="Arial"/>
              </a:rPr>
              <a:t>autorisé de consommer la </a:t>
            </a:r>
            <a:r>
              <a:rPr spc="-10" dirty="0">
                <a:solidFill>
                  <a:srgbClr val="01030A"/>
                </a:solidFill>
                <a:latin typeface="Arial"/>
                <a:cs typeface="Arial"/>
              </a:rPr>
              <a:t>dotation</a:t>
            </a:r>
            <a:r>
              <a:rPr spc="165" dirty="0">
                <a:solidFill>
                  <a:srgbClr val="01030A"/>
                </a:solidFill>
                <a:latin typeface="Arial"/>
                <a:cs typeface="Arial"/>
              </a:rPr>
              <a:t> </a:t>
            </a:r>
            <a:r>
              <a:rPr spc="-10" dirty="0">
                <a:solidFill>
                  <a:srgbClr val="01030A"/>
                </a:solidFill>
                <a:latin typeface="Arial"/>
                <a:cs typeface="Arial"/>
              </a:rPr>
              <a:t>consomptible.</a:t>
            </a:r>
            <a:endParaRPr dirty="0">
              <a:latin typeface="Arial"/>
              <a:cs typeface="Arial"/>
            </a:endParaRPr>
          </a:p>
          <a:p>
            <a:pPr marL="659765" marR="5715" lvl="1" indent="-190500">
              <a:spcBef>
                <a:spcPts val="865"/>
              </a:spcBef>
              <a:buFont typeface="Wingdings 2"/>
              <a:buChar char=""/>
              <a:tabLst>
                <a:tab pos="203200" algn="l"/>
              </a:tabLst>
            </a:pPr>
            <a:r>
              <a:rPr dirty="0">
                <a:solidFill>
                  <a:srgbClr val="01030A"/>
                </a:solidFill>
                <a:latin typeface="Arial"/>
                <a:cs typeface="Arial"/>
              </a:rPr>
              <a:t>Il </a:t>
            </a:r>
            <a:r>
              <a:rPr spc="-10" dirty="0">
                <a:solidFill>
                  <a:srgbClr val="01030A"/>
                </a:solidFill>
                <a:latin typeface="Arial"/>
                <a:cs typeface="Arial"/>
              </a:rPr>
              <a:t>convient, </a:t>
            </a:r>
            <a:r>
              <a:rPr spc="-5" dirty="0">
                <a:solidFill>
                  <a:srgbClr val="01030A"/>
                </a:solidFill>
                <a:latin typeface="Arial"/>
                <a:cs typeface="Arial"/>
              </a:rPr>
              <a:t>toutefois, de réfléchir aux problèmes de continuité d’exploitation qu’une telle situation financière  </a:t>
            </a:r>
            <a:r>
              <a:rPr spc="-10" dirty="0">
                <a:solidFill>
                  <a:srgbClr val="01030A"/>
                </a:solidFill>
                <a:latin typeface="Arial"/>
                <a:cs typeface="Arial"/>
              </a:rPr>
              <a:t>pourrait</a:t>
            </a:r>
            <a:r>
              <a:rPr spc="15" dirty="0">
                <a:solidFill>
                  <a:srgbClr val="01030A"/>
                </a:solidFill>
                <a:latin typeface="Arial"/>
                <a:cs typeface="Arial"/>
              </a:rPr>
              <a:t> </a:t>
            </a:r>
            <a:r>
              <a:rPr spc="-20" dirty="0">
                <a:solidFill>
                  <a:srgbClr val="01030A"/>
                </a:solidFill>
                <a:latin typeface="Arial"/>
                <a:cs typeface="Arial"/>
              </a:rPr>
              <a:t>engendrer.</a:t>
            </a:r>
            <a:endParaRPr dirty="0">
              <a:latin typeface="Arial"/>
              <a:cs typeface="Arial"/>
            </a:endParaRPr>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dirty="0"/>
          </a:p>
        </p:txBody>
      </p:sp>
      <p:pic>
        <p:nvPicPr>
          <p:cNvPr id="2" name="Picture 2">
            <a:extLst>
              <a:ext uri="{FF2B5EF4-FFF2-40B4-BE49-F238E27FC236}">
                <a16:creationId xmlns:a16="http://schemas.microsoft.com/office/drawing/2014/main" id="{27B475BD-1FA4-B053-9029-F946D6A53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27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58916" y="1798532"/>
            <a:ext cx="114291" cy="1706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78676" y="1648808"/>
            <a:ext cx="10993591" cy="3134833"/>
          </a:xfrm>
          <a:prstGeom prst="rect">
            <a:avLst/>
          </a:prstGeom>
        </p:spPr>
        <p:txBody>
          <a:bodyPr vert="horz" wrap="square" lIns="0" tIns="53975" rIns="0" bIns="0" rtlCol="0">
            <a:spAutoFit/>
          </a:bodyPr>
          <a:lstStyle/>
          <a:p>
            <a:pPr marL="241935" marR="6985">
              <a:lnSpc>
                <a:spcPts val="2590"/>
              </a:lnSpc>
              <a:spcBef>
                <a:spcPts val="425"/>
              </a:spcBef>
              <a:tabLst>
                <a:tab pos="1116330" algn="l"/>
                <a:tab pos="1957705" algn="l"/>
                <a:tab pos="2776220" algn="l"/>
                <a:tab pos="3221355" algn="l"/>
                <a:tab pos="4408170" algn="l"/>
                <a:tab pos="5114290" algn="l"/>
                <a:tab pos="6069330" algn="l"/>
                <a:tab pos="6744970" algn="l"/>
                <a:tab pos="7930515" algn="l"/>
                <a:tab pos="8383270" algn="l"/>
                <a:tab pos="9094470" algn="l"/>
                <a:tab pos="9443720" algn="l"/>
                <a:tab pos="10629265" algn="l"/>
              </a:tabLst>
            </a:pPr>
            <a:r>
              <a:rPr sz="2400" spc="-30" dirty="0">
                <a:solidFill>
                  <a:srgbClr val="28425C"/>
                </a:solidFill>
                <a:latin typeface="Calibri"/>
                <a:cs typeface="Calibri"/>
              </a:rPr>
              <a:t>Es</a:t>
            </a:r>
            <a:r>
              <a:rPr sz="2400" spc="30" dirty="0">
                <a:solidFill>
                  <a:srgbClr val="28425C"/>
                </a:solidFill>
                <a:latin typeface="Calibri"/>
                <a:cs typeface="Calibri"/>
              </a:rPr>
              <a:t>t</a:t>
            </a:r>
            <a:r>
              <a:rPr sz="2400" spc="-5" dirty="0">
                <a:solidFill>
                  <a:srgbClr val="28425C"/>
                </a:solidFill>
                <a:latin typeface="Calibri"/>
                <a:cs typeface="Calibri"/>
              </a:rPr>
              <a:t>-</a:t>
            </a:r>
            <a:r>
              <a:rPr sz="2400" spc="5" dirty="0">
                <a:solidFill>
                  <a:srgbClr val="28425C"/>
                </a:solidFill>
                <a:latin typeface="Calibri"/>
                <a:cs typeface="Calibri"/>
              </a:rPr>
              <a:t>c</a:t>
            </a:r>
            <a:r>
              <a:rPr sz="2400" dirty="0">
                <a:solidFill>
                  <a:srgbClr val="28425C"/>
                </a:solidFill>
                <a:latin typeface="Calibri"/>
                <a:cs typeface="Calibri"/>
              </a:rPr>
              <a:t>e	</a:t>
            </a:r>
            <a:r>
              <a:rPr sz="2400" spc="-5" dirty="0">
                <a:solidFill>
                  <a:srgbClr val="28425C"/>
                </a:solidFill>
                <a:latin typeface="Calibri"/>
                <a:cs typeface="Calibri"/>
              </a:rPr>
              <a:t>qu</a:t>
            </a:r>
            <a:r>
              <a:rPr sz="2400" spc="-50" dirty="0">
                <a:solidFill>
                  <a:srgbClr val="28425C"/>
                </a:solidFill>
                <a:latin typeface="Calibri"/>
                <a:cs typeface="Calibri"/>
              </a:rPr>
              <a:t>’</a:t>
            </a:r>
            <a:r>
              <a:rPr sz="2400" spc="-15" dirty="0">
                <a:solidFill>
                  <a:srgbClr val="28425C"/>
                </a:solidFill>
                <a:latin typeface="Calibri"/>
                <a:cs typeface="Calibri"/>
              </a:rPr>
              <a:t>u</a:t>
            </a:r>
            <a:r>
              <a:rPr sz="2400" dirty="0">
                <a:solidFill>
                  <a:srgbClr val="28425C"/>
                </a:solidFill>
                <a:latin typeface="Calibri"/>
                <a:cs typeface="Calibri"/>
              </a:rPr>
              <a:t>n	</a:t>
            </a:r>
            <a:r>
              <a:rPr sz="2400" spc="-50" dirty="0">
                <a:solidFill>
                  <a:srgbClr val="28425C"/>
                </a:solidFill>
                <a:latin typeface="Calibri"/>
                <a:cs typeface="Calibri"/>
              </a:rPr>
              <a:t>f</a:t>
            </a:r>
            <a:r>
              <a:rPr sz="2400" spc="-10" dirty="0">
                <a:solidFill>
                  <a:srgbClr val="28425C"/>
                </a:solidFill>
                <a:latin typeface="Calibri"/>
                <a:cs typeface="Calibri"/>
              </a:rPr>
              <a:t>o</a:t>
            </a:r>
            <a:r>
              <a:rPr sz="2400" spc="-5" dirty="0">
                <a:solidFill>
                  <a:srgbClr val="28425C"/>
                </a:solidFill>
                <a:latin typeface="Calibri"/>
                <a:cs typeface="Calibri"/>
              </a:rPr>
              <a:t>nd</a:t>
            </a:r>
            <a:r>
              <a:rPr sz="2400" dirty="0">
                <a:solidFill>
                  <a:srgbClr val="28425C"/>
                </a:solidFill>
                <a:latin typeface="Calibri"/>
                <a:cs typeface="Calibri"/>
              </a:rPr>
              <a:t>s	</a:t>
            </a:r>
            <a:r>
              <a:rPr sz="2400" spc="-5" dirty="0">
                <a:solidFill>
                  <a:srgbClr val="28425C"/>
                </a:solidFill>
                <a:latin typeface="Calibri"/>
                <a:cs typeface="Calibri"/>
              </a:rPr>
              <a:t>d</a:t>
            </a:r>
            <a:r>
              <a:rPr sz="2400" dirty="0">
                <a:solidFill>
                  <a:srgbClr val="28425C"/>
                </a:solidFill>
                <a:latin typeface="Calibri"/>
                <a:cs typeface="Calibri"/>
              </a:rPr>
              <a:t>e	</a:t>
            </a:r>
            <a:r>
              <a:rPr sz="2400" spc="-5" dirty="0">
                <a:solidFill>
                  <a:srgbClr val="28425C"/>
                </a:solidFill>
                <a:latin typeface="Calibri"/>
                <a:cs typeface="Calibri"/>
              </a:rPr>
              <a:t>d</a:t>
            </a:r>
            <a:r>
              <a:rPr sz="2400" spc="-10" dirty="0">
                <a:solidFill>
                  <a:srgbClr val="28425C"/>
                </a:solidFill>
                <a:latin typeface="Calibri"/>
                <a:cs typeface="Calibri"/>
              </a:rPr>
              <a:t>o</a:t>
            </a:r>
            <a:r>
              <a:rPr sz="2400" spc="-25" dirty="0">
                <a:solidFill>
                  <a:srgbClr val="28425C"/>
                </a:solidFill>
                <a:latin typeface="Calibri"/>
                <a:cs typeface="Calibri"/>
              </a:rPr>
              <a:t>ta</a:t>
            </a:r>
            <a:r>
              <a:rPr sz="2400" dirty="0">
                <a:solidFill>
                  <a:srgbClr val="28425C"/>
                </a:solidFill>
                <a:latin typeface="Calibri"/>
                <a:cs typeface="Calibri"/>
              </a:rPr>
              <a:t>ti</a:t>
            </a:r>
            <a:r>
              <a:rPr sz="2400" spc="-10" dirty="0">
                <a:solidFill>
                  <a:srgbClr val="28425C"/>
                </a:solidFill>
                <a:latin typeface="Calibri"/>
                <a:cs typeface="Calibri"/>
              </a:rPr>
              <a:t>o</a:t>
            </a:r>
            <a:r>
              <a:rPr sz="2400" dirty="0">
                <a:solidFill>
                  <a:srgbClr val="28425C"/>
                </a:solidFill>
                <a:latin typeface="Calibri"/>
                <a:cs typeface="Calibri"/>
              </a:rPr>
              <a:t>n	</a:t>
            </a:r>
            <a:r>
              <a:rPr sz="2400" spc="-5" dirty="0">
                <a:solidFill>
                  <a:srgbClr val="28425C"/>
                </a:solidFill>
                <a:latin typeface="Calibri"/>
                <a:cs typeface="Calibri"/>
              </a:rPr>
              <a:t>p</a:t>
            </a:r>
            <a:r>
              <a:rPr sz="2400" spc="-10" dirty="0">
                <a:solidFill>
                  <a:srgbClr val="28425C"/>
                </a:solidFill>
                <a:latin typeface="Calibri"/>
                <a:cs typeface="Calibri"/>
              </a:rPr>
              <a:t>e</a:t>
            </a:r>
            <a:r>
              <a:rPr sz="2400" spc="-5" dirty="0">
                <a:solidFill>
                  <a:srgbClr val="28425C"/>
                </a:solidFill>
                <a:latin typeface="Calibri"/>
                <a:cs typeface="Calibri"/>
              </a:rPr>
              <a:t>u</a:t>
            </a:r>
            <a:r>
              <a:rPr sz="2400" dirty="0">
                <a:solidFill>
                  <a:srgbClr val="28425C"/>
                </a:solidFill>
                <a:latin typeface="Calibri"/>
                <a:cs typeface="Calibri"/>
              </a:rPr>
              <a:t>t	</a:t>
            </a:r>
            <a:r>
              <a:rPr sz="2400" spc="-35" dirty="0">
                <a:solidFill>
                  <a:srgbClr val="28425C"/>
                </a:solidFill>
                <a:latin typeface="Calibri"/>
                <a:cs typeface="Calibri"/>
              </a:rPr>
              <a:t>e</a:t>
            </a:r>
            <a:r>
              <a:rPr sz="2400" dirty="0">
                <a:solidFill>
                  <a:srgbClr val="28425C"/>
                </a:solidFill>
                <a:latin typeface="Calibri"/>
                <a:cs typeface="Calibri"/>
              </a:rPr>
              <a:t>xi</a:t>
            </a:r>
            <a:r>
              <a:rPr sz="2400" spc="-40" dirty="0">
                <a:solidFill>
                  <a:srgbClr val="28425C"/>
                </a:solidFill>
                <a:latin typeface="Calibri"/>
                <a:cs typeface="Calibri"/>
              </a:rPr>
              <a:t>s</a:t>
            </a:r>
            <a:r>
              <a:rPr sz="2400" spc="-25" dirty="0">
                <a:solidFill>
                  <a:srgbClr val="28425C"/>
                </a:solidFill>
                <a:latin typeface="Calibri"/>
                <a:cs typeface="Calibri"/>
              </a:rPr>
              <a:t>t</a:t>
            </a:r>
            <a:r>
              <a:rPr sz="2400" spc="5" dirty="0">
                <a:solidFill>
                  <a:srgbClr val="28425C"/>
                </a:solidFill>
                <a:latin typeface="Calibri"/>
                <a:cs typeface="Calibri"/>
              </a:rPr>
              <a:t>e</a:t>
            </a:r>
            <a:r>
              <a:rPr sz="2400" dirty="0">
                <a:solidFill>
                  <a:srgbClr val="28425C"/>
                </a:solidFill>
                <a:latin typeface="Calibri"/>
                <a:cs typeface="Calibri"/>
              </a:rPr>
              <a:t>r	</a:t>
            </a:r>
            <a:r>
              <a:rPr sz="2400" spc="-15" dirty="0">
                <a:solidFill>
                  <a:srgbClr val="28425C"/>
                </a:solidFill>
                <a:latin typeface="Calibri"/>
                <a:cs typeface="Calibri"/>
              </a:rPr>
              <a:t>s</a:t>
            </a:r>
            <a:r>
              <a:rPr sz="2400" dirty="0">
                <a:solidFill>
                  <a:srgbClr val="28425C"/>
                </a:solidFill>
                <a:latin typeface="Calibri"/>
                <a:cs typeface="Calibri"/>
              </a:rPr>
              <a:t>a</a:t>
            </a:r>
            <a:r>
              <a:rPr sz="2400" spc="-5" dirty="0">
                <a:solidFill>
                  <a:srgbClr val="28425C"/>
                </a:solidFill>
                <a:latin typeface="Calibri"/>
                <a:cs typeface="Calibri"/>
              </a:rPr>
              <a:t>n</a:t>
            </a:r>
            <a:r>
              <a:rPr sz="2400" dirty="0">
                <a:solidFill>
                  <a:srgbClr val="28425C"/>
                </a:solidFill>
                <a:latin typeface="Calibri"/>
                <a:cs typeface="Calibri"/>
              </a:rPr>
              <a:t>s	</a:t>
            </a:r>
            <a:r>
              <a:rPr sz="2400" spc="-5" dirty="0">
                <a:solidFill>
                  <a:srgbClr val="28425C"/>
                </a:solidFill>
                <a:latin typeface="Calibri"/>
                <a:cs typeface="Calibri"/>
              </a:rPr>
              <a:t>d</a:t>
            </a:r>
            <a:r>
              <a:rPr sz="2400" spc="-10" dirty="0">
                <a:solidFill>
                  <a:srgbClr val="28425C"/>
                </a:solidFill>
                <a:latin typeface="Calibri"/>
                <a:cs typeface="Calibri"/>
              </a:rPr>
              <a:t>o</a:t>
            </a:r>
            <a:r>
              <a:rPr sz="2400" spc="-25" dirty="0">
                <a:solidFill>
                  <a:srgbClr val="28425C"/>
                </a:solidFill>
                <a:latin typeface="Calibri"/>
                <a:cs typeface="Calibri"/>
              </a:rPr>
              <a:t>ta</a:t>
            </a:r>
            <a:r>
              <a:rPr sz="2400" dirty="0">
                <a:solidFill>
                  <a:srgbClr val="28425C"/>
                </a:solidFill>
                <a:latin typeface="Calibri"/>
                <a:cs typeface="Calibri"/>
              </a:rPr>
              <a:t>ti</a:t>
            </a:r>
            <a:r>
              <a:rPr sz="2400" spc="-20" dirty="0">
                <a:solidFill>
                  <a:srgbClr val="28425C"/>
                </a:solidFill>
                <a:latin typeface="Calibri"/>
                <a:cs typeface="Calibri"/>
              </a:rPr>
              <a:t>o</a:t>
            </a:r>
            <a:r>
              <a:rPr sz="2400" dirty="0">
                <a:solidFill>
                  <a:srgbClr val="28425C"/>
                </a:solidFill>
                <a:latin typeface="Calibri"/>
                <a:cs typeface="Calibri"/>
              </a:rPr>
              <a:t>n	</a:t>
            </a:r>
            <a:r>
              <a:rPr sz="2400" spc="-10" dirty="0">
                <a:solidFill>
                  <a:srgbClr val="28425C"/>
                </a:solidFill>
                <a:latin typeface="Calibri"/>
                <a:cs typeface="Calibri"/>
              </a:rPr>
              <a:t>o</a:t>
            </a:r>
            <a:r>
              <a:rPr sz="2400" dirty="0">
                <a:solidFill>
                  <a:srgbClr val="28425C"/>
                </a:solidFill>
                <a:latin typeface="Calibri"/>
                <a:cs typeface="Calibri"/>
              </a:rPr>
              <a:t>u	</a:t>
            </a:r>
            <a:r>
              <a:rPr sz="2400" spc="-5" dirty="0">
                <a:solidFill>
                  <a:srgbClr val="28425C"/>
                </a:solidFill>
                <a:latin typeface="Calibri"/>
                <a:cs typeface="Calibri"/>
              </a:rPr>
              <a:t>d</a:t>
            </a:r>
            <a:r>
              <a:rPr sz="2400" spc="-10" dirty="0">
                <a:solidFill>
                  <a:srgbClr val="28425C"/>
                </a:solidFill>
                <a:latin typeface="Calibri"/>
                <a:cs typeface="Calibri"/>
              </a:rPr>
              <a:t>o</a:t>
            </a:r>
            <a:r>
              <a:rPr sz="2400" spc="-25" dirty="0">
                <a:solidFill>
                  <a:srgbClr val="28425C"/>
                </a:solidFill>
                <a:latin typeface="Calibri"/>
                <a:cs typeface="Calibri"/>
              </a:rPr>
              <a:t>n</a:t>
            </a:r>
            <a:r>
              <a:rPr sz="2400" dirty="0">
                <a:solidFill>
                  <a:srgbClr val="28425C"/>
                </a:solidFill>
                <a:latin typeface="Calibri"/>
                <a:cs typeface="Calibri"/>
              </a:rPr>
              <a:t>t	la</a:t>
            </a:r>
            <a:r>
              <a:rPr lang="fr-FR" sz="2400" dirty="0">
                <a:solidFill>
                  <a:srgbClr val="28425C"/>
                </a:solidFill>
                <a:latin typeface="Calibri"/>
                <a:cs typeface="Calibri"/>
              </a:rPr>
              <a:t> </a:t>
            </a:r>
            <a:r>
              <a:rPr sz="2400" spc="-5" dirty="0">
                <a:solidFill>
                  <a:srgbClr val="28425C"/>
                </a:solidFill>
                <a:latin typeface="Calibri"/>
                <a:cs typeface="Calibri"/>
              </a:rPr>
              <a:t>d</a:t>
            </a:r>
            <a:r>
              <a:rPr sz="2400" spc="-10" dirty="0">
                <a:solidFill>
                  <a:srgbClr val="28425C"/>
                </a:solidFill>
                <a:latin typeface="Calibri"/>
                <a:cs typeface="Calibri"/>
              </a:rPr>
              <a:t>o</a:t>
            </a:r>
            <a:r>
              <a:rPr sz="2400" spc="-25" dirty="0">
                <a:solidFill>
                  <a:srgbClr val="28425C"/>
                </a:solidFill>
                <a:latin typeface="Calibri"/>
                <a:cs typeface="Calibri"/>
              </a:rPr>
              <a:t>ta</a:t>
            </a:r>
            <a:r>
              <a:rPr sz="2400" dirty="0">
                <a:solidFill>
                  <a:srgbClr val="28425C"/>
                </a:solidFill>
                <a:latin typeface="Calibri"/>
                <a:cs typeface="Calibri"/>
              </a:rPr>
              <a:t>ti</a:t>
            </a:r>
            <a:r>
              <a:rPr sz="2400" spc="-10" dirty="0">
                <a:solidFill>
                  <a:srgbClr val="28425C"/>
                </a:solidFill>
                <a:latin typeface="Calibri"/>
                <a:cs typeface="Calibri"/>
              </a:rPr>
              <a:t>o</a:t>
            </a:r>
            <a:r>
              <a:rPr sz="2400" dirty="0">
                <a:solidFill>
                  <a:srgbClr val="28425C"/>
                </a:solidFill>
                <a:latin typeface="Calibri"/>
                <a:cs typeface="Calibri"/>
              </a:rPr>
              <a:t>n</a:t>
            </a:r>
            <a:r>
              <a:rPr lang="fr-FR" sz="2400" dirty="0">
                <a:solidFill>
                  <a:srgbClr val="28425C"/>
                </a:solidFill>
                <a:latin typeface="Calibri"/>
                <a:cs typeface="Calibri"/>
              </a:rPr>
              <a:t> </a:t>
            </a:r>
            <a:r>
              <a:rPr sz="2400" spc="5" dirty="0" err="1">
                <a:solidFill>
                  <a:srgbClr val="28425C"/>
                </a:solidFill>
                <a:latin typeface="Calibri"/>
                <a:cs typeface="Calibri"/>
              </a:rPr>
              <a:t>e</a:t>
            </a:r>
            <a:r>
              <a:rPr sz="2400" spc="-30" dirty="0" err="1">
                <a:solidFill>
                  <a:srgbClr val="28425C"/>
                </a:solidFill>
                <a:latin typeface="Calibri"/>
                <a:cs typeface="Calibri"/>
              </a:rPr>
              <a:t>st</a:t>
            </a:r>
            <a:r>
              <a:rPr sz="2400" spc="-30" dirty="0">
                <a:solidFill>
                  <a:srgbClr val="28425C"/>
                </a:solidFill>
                <a:latin typeface="Calibri"/>
                <a:cs typeface="Calibri"/>
              </a:rPr>
              <a:t>  </a:t>
            </a:r>
            <a:r>
              <a:rPr sz="2400" spc="-10" dirty="0">
                <a:solidFill>
                  <a:srgbClr val="28425C"/>
                </a:solidFill>
                <a:latin typeface="Calibri"/>
                <a:cs typeface="Calibri"/>
              </a:rPr>
              <a:t>complètement </a:t>
            </a:r>
            <a:r>
              <a:rPr sz="2400" spc="-5" dirty="0">
                <a:solidFill>
                  <a:srgbClr val="28425C"/>
                </a:solidFill>
                <a:latin typeface="Calibri"/>
                <a:cs typeface="Calibri"/>
              </a:rPr>
              <a:t>consommée</a:t>
            </a:r>
            <a:r>
              <a:rPr sz="2400" spc="-30" dirty="0">
                <a:solidFill>
                  <a:srgbClr val="28425C"/>
                </a:solidFill>
                <a:latin typeface="Calibri"/>
                <a:cs typeface="Calibri"/>
              </a:rPr>
              <a:t> </a:t>
            </a:r>
            <a:r>
              <a:rPr sz="2400" dirty="0">
                <a:solidFill>
                  <a:srgbClr val="28425C"/>
                </a:solidFill>
                <a:latin typeface="Calibri"/>
                <a:cs typeface="Calibri"/>
              </a:rPr>
              <a:t>?</a:t>
            </a:r>
            <a:endParaRPr sz="2400" dirty="0">
              <a:latin typeface="Calibri"/>
              <a:cs typeface="Calibri"/>
            </a:endParaRPr>
          </a:p>
          <a:p>
            <a:pPr marL="450850" lvl="1" indent="528638" algn="just">
              <a:spcBef>
                <a:spcPts val="1889"/>
              </a:spcBef>
              <a:buFont typeface="Wingdings 2"/>
              <a:buChar char=""/>
              <a:tabLst>
                <a:tab pos="204470" algn="l"/>
              </a:tabLst>
            </a:pPr>
            <a:r>
              <a:rPr spc="-5" dirty="0">
                <a:solidFill>
                  <a:srgbClr val="01030A"/>
                </a:solidFill>
                <a:latin typeface="Arial"/>
                <a:cs typeface="Arial"/>
              </a:rPr>
              <a:t>C’est</a:t>
            </a:r>
            <a:r>
              <a:rPr dirty="0">
                <a:solidFill>
                  <a:srgbClr val="01030A"/>
                </a:solidFill>
                <a:latin typeface="Arial"/>
                <a:cs typeface="Arial"/>
              </a:rPr>
              <a:t> </a:t>
            </a:r>
            <a:r>
              <a:rPr spc="-10" dirty="0">
                <a:solidFill>
                  <a:srgbClr val="01030A"/>
                </a:solidFill>
                <a:latin typeface="Arial"/>
                <a:cs typeface="Arial"/>
              </a:rPr>
              <a:t>possible.</a:t>
            </a:r>
            <a:endParaRPr dirty="0">
              <a:latin typeface="Arial"/>
              <a:cs typeface="Arial"/>
            </a:endParaRPr>
          </a:p>
          <a:p>
            <a:pPr marL="984250" marR="5080" lvl="1" indent="-533400" algn="just">
              <a:spcBef>
                <a:spcPts val="865"/>
              </a:spcBef>
              <a:buFont typeface="Wingdings 2"/>
              <a:buChar char=""/>
              <a:tabLst>
                <a:tab pos="984250" algn="l"/>
              </a:tabLst>
            </a:pPr>
            <a:r>
              <a:rPr spc="-15" dirty="0">
                <a:solidFill>
                  <a:srgbClr val="01030A"/>
                </a:solidFill>
                <a:latin typeface="Arial"/>
                <a:cs typeface="Arial"/>
              </a:rPr>
              <a:t>Avant </a:t>
            </a:r>
            <a:r>
              <a:rPr spc="-5" dirty="0">
                <a:solidFill>
                  <a:srgbClr val="01030A"/>
                </a:solidFill>
                <a:latin typeface="Arial"/>
                <a:cs typeface="Arial"/>
              </a:rPr>
              <a:t>l’exigence de dotation initiale minimale de 15.000 euros instaurée par la loi du </a:t>
            </a:r>
            <a:r>
              <a:rPr dirty="0">
                <a:solidFill>
                  <a:srgbClr val="01030A"/>
                </a:solidFill>
                <a:latin typeface="Arial"/>
                <a:cs typeface="Arial"/>
              </a:rPr>
              <a:t>31 </a:t>
            </a:r>
            <a:r>
              <a:rPr spc="-5" dirty="0">
                <a:solidFill>
                  <a:srgbClr val="01030A"/>
                </a:solidFill>
                <a:latin typeface="Arial"/>
                <a:cs typeface="Arial"/>
              </a:rPr>
              <a:t>juillet 2014, </a:t>
            </a:r>
            <a:r>
              <a:rPr lang="fr-FR" spc="-5" dirty="0">
                <a:solidFill>
                  <a:srgbClr val="01030A"/>
                </a:solidFill>
                <a:latin typeface="Arial"/>
                <a:cs typeface="Arial"/>
              </a:rPr>
              <a:t> </a:t>
            </a:r>
            <a:r>
              <a:rPr spc="-5" dirty="0">
                <a:solidFill>
                  <a:srgbClr val="01030A"/>
                </a:solidFill>
                <a:latin typeface="Arial"/>
                <a:cs typeface="Arial"/>
              </a:rPr>
              <a:t>il était  possible de constituer un </a:t>
            </a:r>
            <a:r>
              <a:rPr spc="-10" dirty="0">
                <a:solidFill>
                  <a:srgbClr val="01030A"/>
                </a:solidFill>
                <a:latin typeface="Arial"/>
                <a:cs typeface="Arial"/>
              </a:rPr>
              <a:t>fonds </a:t>
            </a:r>
            <a:r>
              <a:rPr spc="-5" dirty="0">
                <a:solidFill>
                  <a:srgbClr val="01030A"/>
                </a:solidFill>
                <a:latin typeface="Arial"/>
                <a:cs typeface="Arial"/>
              </a:rPr>
              <a:t>de </a:t>
            </a:r>
            <a:r>
              <a:rPr spc="-10" dirty="0">
                <a:solidFill>
                  <a:srgbClr val="01030A"/>
                </a:solidFill>
                <a:latin typeface="Arial"/>
                <a:cs typeface="Arial"/>
              </a:rPr>
              <a:t>dotation </a:t>
            </a:r>
            <a:r>
              <a:rPr spc="-5" dirty="0">
                <a:solidFill>
                  <a:srgbClr val="01030A"/>
                </a:solidFill>
                <a:latin typeface="Arial"/>
                <a:cs typeface="Arial"/>
              </a:rPr>
              <a:t>sans </a:t>
            </a:r>
            <a:r>
              <a:rPr spc="-10" dirty="0">
                <a:solidFill>
                  <a:srgbClr val="01030A"/>
                </a:solidFill>
                <a:latin typeface="Arial"/>
                <a:cs typeface="Arial"/>
              </a:rPr>
              <a:t>dotation. </a:t>
            </a:r>
            <a:r>
              <a:rPr spc="-5" dirty="0">
                <a:solidFill>
                  <a:srgbClr val="01030A"/>
                </a:solidFill>
                <a:latin typeface="Arial"/>
                <a:cs typeface="Arial"/>
              </a:rPr>
              <a:t>La loi </a:t>
            </a:r>
            <a:r>
              <a:rPr dirty="0">
                <a:solidFill>
                  <a:srgbClr val="01030A"/>
                </a:solidFill>
                <a:latin typeface="Arial"/>
                <a:cs typeface="Arial"/>
              </a:rPr>
              <a:t>ESS </a:t>
            </a:r>
            <a:r>
              <a:rPr spc="-5" dirty="0">
                <a:solidFill>
                  <a:srgbClr val="01030A"/>
                </a:solidFill>
                <a:latin typeface="Arial"/>
                <a:cs typeface="Arial"/>
              </a:rPr>
              <a:t>(loi n°2014-856 du 31 juillet 2014)   </a:t>
            </a:r>
            <a:r>
              <a:rPr spc="-10" dirty="0">
                <a:solidFill>
                  <a:srgbClr val="01030A"/>
                </a:solidFill>
                <a:latin typeface="Arial"/>
                <a:cs typeface="Arial"/>
              </a:rPr>
              <a:t>n’exige pas d’effet </a:t>
            </a:r>
            <a:r>
              <a:rPr spc="-5" dirty="0">
                <a:solidFill>
                  <a:srgbClr val="01030A"/>
                </a:solidFill>
                <a:latin typeface="Arial"/>
                <a:cs typeface="Arial"/>
              </a:rPr>
              <a:t>rétroactif </a:t>
            </a:r>
            <a:r>
              <a:rPr dirty="0">
                <a:solidFill>
                  <a:srgbClr val="01030A"/>
                </a:solidFill>
                <a:latin typeface="Arial"/>
                <a:cs typeface="Arial"/>
              </a:rPr>
              <a:t>à </a:t>
            </a:r>
            <a:r>
              <a:rPr spc="-5" dirty="0">
                <a:solidFill>
                  <a:srgbClr val="01030A"/>
                </a:solidFill>
                <a:latin typeface="Arial"/>
                <a:cs typeface="Arial"/>
              </a:rPr>
              <a:t>cette</a:t>
            </a:r>
            <a:r>
              <a:rPr spc="85" dirty="0">
                <a:solidFill>
                  <a:srgbClr val="01030A"/>
                </a:solidFill>
                <a:latin typeface="Arial"/>
                <a:cs typeface="Arial"/>
              </a:rPr>
              <a:t> </a:t>
            </a:r>
            <a:r>
              <a:rPr spc="-10" dirty="0">
                <a:solidFill>
                  <a:srgbClr val="01030A"/>
                </a:solidFill>
                <a:latin typeface="Arial"/>
                <a:cs typeface="Arial"/>
              </a:rPr>
              <a:t>disposition.</a:t>
            </a:r>
            <a:endParaRPr dirty="0">
              <a:latin typeface="Arial"/>
              <a:cs typeface="Arial"/>
            </a:endParaRPr>
          </a:p>
          <a:p>
            <a:pPr marL="890588" marR="5080" lvl="1" indent="-439738" algn="just">
              <a:spcBef>
                <a:spcPts val="865"/>
              </a:spcBef>
              <a:buFont typeface="Wingdings 2"/>
              <a:buChar char=""/>
              <a:tabLst>
                <a:tab pos="203200" algn="l"/>
              </a:tabLst>
            </a:pPr>
            <a:r>
              <a:rPr spc="-5" dirty="0">
                <a:solidFill>
                  <a:srgbClr val="01030A"/>
                </a:solidFill>
                <a:latin typeface="Arial"/>
                <a:cs typeface="Arial"/>
              </a:rPr>
              <a:t>Un </a:t>
            </a:r>
            <a:r>
              <a:rPr spc="-10" dirty="0">
                <a:solidFill>
                  <a:srgbClr val="01030A"/>
                </a:solidFill>
                <a:latin typeface="Arial"/>
                <a:cs typeface="Arial"/>
              </a:rPr>
              <a:t>fonds </a:t>
            </a:r>
            <a:r>
              <a:rPr spc="-5" dirty="0">
                <a:solidFill>
                  <a:srgbClr val="01030A"/>
                </a:solidFill>
                <a:latin typeface="Arial"/>
                <a:cs typeface="Arial"/>
              </a:rPr>
              <a:t>de dotation </a:t>
            </a:r>
            <a:r>
              <a:rPr dirty="0">
                <a:solidFill>
                  <a:srgbClr val="01030A"/>
                </a:solidFill>
                <a:latin typeface="Arial"/>
                <a:cs typeface="Arial"/>
              </a:rPr>
              <a:t>à </a:t>
            </a:r>
            <a:r>
              <a:rPr spc="-5" dirty="0">
                <a:solidFill>
                  <a:srgbClr val="01030A"/>
                </a:solidFill>
                <a:latin typeface="Arial"/>
                <a:cs typeface="Arial"/>
              </a:rPr>
              <a:t>dotation consomptible </a:t>
            </a:r>
            <a:r>
              <a:rPr spc="-10" dirty="0">
                <a:solidFill>
                  <a:srgbClr val="01030A"/>
                </a:solidFill>
                <a:latin typeface="Arial"/>
                <a:cs typeface="Arial"/>
              </a:rPr>
              <a:t>peut </a:t>
            </a:r>
            <a:r>
              <a:rPr spc="-5" dirty="0">
                <a:solidFill>
                  <a:srgbClr val="01030A"/>
                </a:solidFill>
                <a:latin typeface="Arial"/>
                <a:cs typeface="Arial"/>
              </a:rPr>
              <a:t>très bien </a:t>
            </a:r>
            <a:r>
              <a:rPr spc="-10" dirty="0">
                <a:solidFill>
                  <a:srgbClr val="01030A"/>
                </a:solidFill>
                <a:latin typeface="Arial"/>
                <a:cs typeface="Arial"/>
              </a:rPr>
              <a:t>avoir </a:t>
            </a:r>
            <a:r>
              <a:rPr dirty="0">
                <a:solidFill>
                  <a:srgbClr val="01030A"/>
                </a:solidFill>
                <a:latin typeface="Arial"/>
                <a:cs typeface="Arial"/>
              </a:rPr>
              <a:t>consommé </a:t>
            </a:r>
            <a:r>
              <a:rPr spc="-5" dirty="0">
                <a:solidFill>
                  <a:srgbClr val="01030A"/>
                </a:solidFill>
                <a:latin typeface="Arial"/>
                <a:cs typeface="Arial"/>
              </a:rPr>
              <a:t>la totalité de </a:t>
            </a:r>
            <a:r>
              <a:rPr dirty="0">
                <a:solidFill>
                  <a:srgbClr val="01030A"/>
                </a:solidFill>
                <a:latin typeface="Arial"/>
                <a:cs typeface="Arial"/>
              </a:rPr>
              <a:t>sa </a:t>
            </a:r>
            <a:r>
              <a:rPr spc="-10" dirty="0">
                <a:solidFill>
                  <a:srgbClr val="01030A"/>
                </a:solidFill>
                <a:latin typeface="Arial"/>
                <a:cs typeface="Arial"/>
              </a:rPr>
              <a:t>dotation,  avant </a:t>
            </a:r>
            <a:r>
              <a:rPr spc="-5" dirty="0">
                <a:solidFill>
                  <a:srgbClr val="01030A"/>
                </a:solidFill>
                <a:latin typeface="Arial"/>
                <a:cs typeface="Arial"/>
              </a:rPr>
              <a:t>de </a:t>
            </a:r>
            <a:r>
              <a:rPr dirty="0">
                <a:solidFill>
                  <a:srgbClr val="01030A"/>
                </a:solidFill>
                <a:latin typeface="Arial"/>
                <a:cs typeface="Arial"/>
              </a:rPr>
              <a:t>« </a:t>
            </a:r>
            <a:r>
              <a:rPr spc="-10" dirty="0">
                <a:solidFill>
                  <a:srgbClr val="01030A"/>
                </a:solidFill>
                <a:latin typeface="Arial"/>
                <a:cs typeface="Arial"/>
              </a:rPr>
              <a:t>recharger </a:t>
            </a:r>
            <a:r>
              <a:rPr dirty="0">
                <a:solidFill>
                  <a:srgbClr val="01030A"/>
                </a:solidFill>
                <a:latin typeface="Arial"/>
                <a:cs typeface="Arial"/>
              </a:rPr>
              <a:t>» sa </a:t>
            </a:r>
            <a:r>
              <a:rPr spc="-10" dirty="0">
                <a:solidFill>
                  <a:srgbClr val="01030A"/>
                </a:solidFill>
                <a:latin typeface="Arial"/>
                <a:cs typeface="Arial"/>
              </a:rPr>
              <a:t>dotation pour développer </a:t>
            </a:r>
            <a:r>
              <a:rPr spc="-5" dirty="0">
                <a:solidFill>
                  <a:srgbClr val="01030A"/>
                </a:solidFill>
                <a:latin typeface="Arial"/>
                <a:cs typeface="Arial"/>
              </a:rPr>
              <a:t>de </a:t>
            </a:r>
            <a:r>
              <a:rPr spc="-10" dirty="0">
                <a:solidFill>
                  <a:srgbClr val="01030A"/>
                </a:solidFill>
                <a:latin typeface="Arial"/>
                <a:cs typeface="Arial"/>
              </a:rPr>
              <a:t>nouveaux </a:t>
            </a:r>
            <a:r>
              <a:rPr spc="-5" dirty="0">
                <a:solidFill>
                  <a:srgbClr val="01030A"/>
                </a:solidFill>
                <a:latin typeface="Arial"/>
                <a:cs typeface="Arial"/>
              </a:rPr>
              <a:t>programmes </a:t>
            </a:r>
            <a:r>
              <a:rPr spc="-10" dirty="0">
                <a:solidFill>
                  <a:srgbClr val="01030A"/>
                </a:solidFill>
                <a:latin typeface="Arial"/>
                <a:cs typeface="Arial"/>
              </a:rPr>
              <a:t>d’intérêt</a:t>
            </a:r>
            <a:r>
              <a:rPr spc="254" dirty="0">
                <a:solidFill>
                  <a:srgbClr val="01030A"/>
                </a:solidFill>
                <a:latin typeface="Arial"/>
                <a:cs typeface="Arial"/>
              </a:rPr>
              <a:t> </a:t>
            </a:r>
            <a:r>
              <a:rPr spc="-10" dirty="0">
                <a:solidFill>
                  <a:srgbClr val="01030A"/>
                </a:solidFill>
                <a:latin typeface="Arial"/>
                <a:cs typeface="Arial"/>
              </a:rPr>
              <a:t>général.</a:t>
            </a:r>
            <a:endParaRPr dirty="0">
              <a:latin typeface="Arial"/>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56</a:t>
            </a:fld>
            <a:endParaRPr dirty="0"/>
          </a:p>
        </p:txBody>
      </p:sp>
      <p:sp>
        <p:nvSpPr>
          <p:cNvPr id="6" name="object 6"/>
          <p:cNvSpPr txBox="1">
            <a:spLocks noGrp="1"/>
          </p:cNvSpPr>
          <p:nvPr>
            <p:ph type="title"/>
          </p:nvPr>
        </p:nvSpPr>
        <p:spPr>
          <a:xfrm>
            <a:off x="560962" y="574025"/>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dirty="0"/>
          </a:p>
        </p:txBody>
      </p:sp>
      <p:pic>
        <p:nvPicPr>
          <p:cNvPr id="2" name="Picture 2">
            <a:extLst>
              <a:ext uri="{FF2B5EF4-FFF2-40B4-BE49-F238E27FC236}">
                <a16:creationId xmlns:a16="http://schemas.microsoft.com/office/drawing/2014/main" id="{30AB512D-0BEB-C704-820C-1F29D2212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31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33942" y="2051931"/>
            <a:ext cx="114291" cy="1706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91088" y="1945263"/>
            <a:ext cx="11466970" cy="3761056"/>
          </a:xfrm>
          <a:prstGeom prst="rect">
            <a:avLst/>
          </a:prstGeom>
        </p:spPr>
        <p:txBody>
          <a:bodyPr vert="horz" wrap="square" lIns="0" tIns="53975" rIns="0" bIns="0" rtlCol="0">
            <a:spAutoFit/>
          </a:bodyPr>
          <a:lstStyle/>
          <a:p>
            <a:pPr marL="243204" marR="5080">
              <a:lnSpc>
                <a:spcPts val="2590"/>
              </a:lnSpc>
              <a:spcBef>
                <a:spcPts val="425"/>
              </a:spcBef>
              <a:tabLst>
                <a:tab pos="1209040" algn="l"/>
                <a:tab pos="2072005" algn="l"/>
                <a:tab pos="3269615" algn="l"/>
                <a:tab pos="3723640" algn="l"/>
                <a:tab pos="5409565" algn="l"/>
                <a:tab pos="5981065" algn="l"/>
                <a:tab pos="7172325" algn="l"/>
                <a:tab pos="7445375" algn="l"/>
                <a:tab pos="8390255" algn="l"/>
                <a:tab pos="8893175" algn="l"/>
                <a:tab pos="9240520" algn="l"/>
                <a:tab pos="10569575" algn="l"/>
              </a:tabLst>
            </a:pPr>
            <a:r>
              <a:rPr sz="2400" dirty="0">
                <a:solidFill>
                  <a:srgbClr val="28425C"/>
                </a:solidFill>
                <a:latin typeface="Calibri"/>
                <a:cs typeface="Calibri"/>
              </a:rPr>
              <a:t>Quand	</a:t>
            </a:r>
            <a:r>
              <a:rPr sz="2400" spc="-50" dirty="0">
                <a:solidFill>
                  <a:srgbClr val="28425C"/>
                </a:solidFill>
                <a:latin typeface="Calibri"/>
                <a:cs typeface="Calibri"/>
              </a:rPr>
              <a:t>f</a:t>
            </a:r>
            <a:r>
              <a:rPr sz="2400" dirty="0">
                <a:solidFill>
                  <a:srgbClr val="28425C"/>
                </a:solidFill>
                <a:latin typeface="Calibri"/>
                <a:cs typeface="Calibri"/>
              </a:rPr>
              <a:t>a</a:t>
            </a:r>
            <a:r>
              <a:rPr sz="2400" spc="-5" dirty="0">
                <a:solidFill>
                  <a:srgbClr val="28425C"/>
                </a:solidFill>
                <a:latin typeface="Calibri"/>
                <a:cs typeface="Calibri"/>
              </a:rPr>
              <a:t>u</a:t>
            </a:r>
            <a:r>
              <a:rPr sz="2400" dirty="0">
                <a:solidFill>
                  <a:srgbClr val="28425C"/>
                </a:solidFill>
                <a:latin typeface="Calibri"/>
                <a:cs typeface="Calibri"/>
              </a:rPr>
              <a:t>t</a:t>
            </a:r>
            <a:r>
              <a:rPr sz="2400" spc="-5" dirty="0">
                <a:solidFill>
                  <a:srgbClr val="28425C"/>
                </a:solidFill>
                <a:latin typeface="Calibri"/>
                <a:cs typeface="Calibri"/>
              </a:rPr>
              <a:t>-</a:t>
            </a:r>
            <a:r>
              <a:rPr sz="2400" dirty="0">
                <a:solidFill>
                  <a:srgbClr val="28425C"/>
                </a:solidFill>
                <a:latin typeface="Calibri"/>
                <a:cs typeface="Calibri"/>
              </a:rPr>
              <a:t>il	</a:t>
            </a:r>
            <a:r>
              <a:rPr sz="2400" spc="-5" dirty="0">
                <a:solidFill>
                  <a:srgbClr val="28425C"/>
                </a:solidFill>
                <a:latin typeface="Calibri"/>
                <a:cs typeface="Calibri"/>
              </a:rPr>
              <a:t>n</a:t>
            </a:r>
            <a:r>
              <a:rPr sz="2400" spc="-10" dirty="0">
                <a:solidFill>
                  <a:srgbClr val="28425C"/>
                </a:solidFill>
                <a:latin typeface="Calibri"/>
                <a:cs typeface="Calibri"/>
              </a:rPr>
              <a:t>om</a:t>
            </a:r>
            <a:r>
              <a:rPr sz="2400" dirty="0">
                <a:solidFill>
                  <a:srgbClr val="28425C"/>
                </a:solidFill>
                <a:latin typeface="Calibri"/>
                <a:cs typeface="Calibri"/>
              </a:rPr>
              <a:t>m</a:t>
            </a:r>
            <a:r>
              <a:rPr sz="2400" spc="5" dirty="0">
                <a:solidFill>
                  <a:srgbClr val="28425C"/>
                </a:solidFill>
                <a:latin typeface="Calibri"/>
                <a:cs typeface="Calibri"/>
              </a:rPr>
              <a:t>e</a:t>
            </a:r>
            <a:r>
              <a:rPr sz="2400" dirty="0">
                <a:solidFill>
                  <a:srgbClr val="28425C"/>
                </a:solidFill>
                <a:latin typeface="Calibri"/>
                <a:cs typeface="Calibri"/>
              </a:rPr>
              <a:t>r	</a:t>
            </a:r>
            <a:r>
              <a:rPr sz="2400" spc="-5" dirty="0">
                <a:solidFill>
                  <a:srgbClr val="28425C"/>
                </a:solidFill>
                <a:latin typeface="Calibri"/>
                <a:cs typeface="Calibri"/>
              </a:rPr>
              <a:t>u</a:t>
            </a:r>
            <a:r>
              <a:rPr sz="2400" dirty="0">
                <a:solidFill>
                  <a:srgbClr val="28425C"/>
                </a:solidFill>
                <a:latin typeface="Calibri"/>
                <a:cs typeface="Calibri"/>
              </a:rPr>
              <a:t>n	</a:t>
            </a:r>
            <a:r>
              <a:rPr sz="2400" spc="-20" dirty="0">
                <a:solidFill>
                  <a:srgbClr val="28425C"/>
                </a:solidFill>
                <a:latin typeface="Calibri"/>
                <a:cs typeface="Calibri"/>
              </a:rPr>
              <a:t>c</a:t>
            </a:r>
            <a:r>
              <a:rPr sz="2400" spc="-10" dirty="0">
                <a:solidFill>
                  <a:srgbClr val="28425C"/>
                </a:solidFill>
                <a:latin typeface="Calibri"/>
                <a:cs typeface="Calibri"/>
              </a:rPr>
              <a:t>o</a:t>
            </a:r>
            <a:r>
              <a:rPr sz="2400" dirty="0">
                <a:solidFill>
                  <a:srgbClr val="28425C"/>
                </a:solidFill>
                <a:latin typeface="Calibri"/>
                <a:cs typeface="Calibri"/>
              </a:rPr>
              <a:t>m</a:t>
            </a:r>
            <a:r>
              <a:rPr sz="2400" spc="-10" dirty="0">
                <a:solidFill>
                  <a:srgbClr val="28425C"/>
                </a:solidFill>
                <a:latin typeface="Calibri"/>
                <a:cs typeface="Calibri"/>
              </a:rPr>
              <a:t>m</a:t>
            </a:r>
            <a:r>
              <a:rPr sz="2400" dirty="0">
                <a:solidFill>
                  <a:srgbClr val="28425C"/>
                </a:solidFill>
                <a:latin typeface="Calibri"/>
                <a:cs typeface="Calibri"/>
              </a:rPr>
              <a:t>i</a:t>
            </a:r>
            <a:r>
              <a:rPr sz="2400" spc="-5" dirty="0">
                <a:solidFill>
                  <a:srgbClr val="28425C"/>
                </a:solidFill>
                <a:latin typeface="Calibri"/>
                <a:cs typeface="Calibri"/>
              </a:rPr>
              <a:t>ss</a:t>
            </a:r>
            <a:r>
              <a:rPr sz="2400" dirty="0">
                <a:solidFill>
                  <a:srgbClr val="28425C"/>
                </a:solidFill>
                <a:latin typeface="Calibri"/>
                <a:cs typeface="Calibri"/>
              </a:rPr>
              <a:t>ai</a:t>
            </a:r>
            <a:r>
              <a:rPr sz="2400" spc="-35" dirty="0">
                <a:solidFill>
                  <a:srgbClr val="28425C"/>
                </a:solidFill>
                <a:latin typeface="Calibri"/>
                <a:cs typeface="Calibri"/>
              </a:rPr>
              <a:t>r</a:t>
            </a:r>
            <a:r>
              <a:rPr sz="2400" dirty="0">
                <a:solidFill>
                  <a:srgbClr val="28425C"/>
                </a:solidFill>
                <a:latin typeface="Calibri"/>
                <a:cs typeface="Calibri"/>
              </a:rPr>
              <a:t>e	a</a:t>
            </a:r>
            <a:r>
              <a:rPr sz="2400" spc="-5" dirty="0">
                <a:solidFill>
                  <a:srgbClr val="28425C"/>
                </a:solidFill>
                <a:latin typeface="Calibri"/>
                <a:cs typeface="Calibri"/>
              </a:rPr>
              <a:t>u</a:t>
            </a:r>
            <a:r>
              <a:rPr sz="2400" dirty="0">
                <a:solidFill>
                  <a:srgbClr val="28425C"/>
                </a:solidFill>
                <a:latin typeface="Calibri"/>
                <a:cs typeface="Calibri"/>
              </a:rPr>
              <a:t>x	</a:t>
            </a:r>
            <a:r>
              <a:rPr sz="2400" spc="-20" dirty="0">
                <a:solidFill>
                  <a:srgbClr val="28425C"/>
                </a:solidFill>
                <a:latin typeface="Calibri"/>
                <a:cs typeface="Calibri"/>
              </a:rPr>
              <a:t>co</a:t>
            </a:r>
            <a:r>
              <a:rPr sz="2400" dirty="0">
                <a:solidFill>
                  <a:srgbClr val="28425C"/>
                </a:solidFill>
                <a:latin typeface="Calibri"/>
                <a:cs typeface="Calibri"/>
              </a:rPr>
              <a:t>m</a:t>
            </a:r>
            <a:r>
              <a:rPr sz="2400" spc="-15" dirty="0">
                <a:solidFill>
                  <a:srgbClr val="28425C"/>
                </a:solidFill>
                <a:latin typeface="Calibri"/>
                <a:cs typeface="Calibri"/>
              </a:rPr>
              <a:t>p</a:t>
            </a:r>
            <a:r>
              <a:rPr sz="2400" spc="-25" dirty="0">
                <a:solidFill>
                  <a:srgbClr val="28425C"/>
                </a:solidFill>
                <a:latin typeface="Calibri"/>
                <a:cs typeface="Calibri"/>
              </a:rPr>
              <a:t>t</a:t>
            </a:r>
            <a:r>
              <a:rPr sz="2400" dirty="0">
                <a:solidFill>
                  <a:srgbClr val="28425C"/>
                </a:solidFill>
                <a:latin typeface="Calibri"/>
                <a:cs typeface="Calibri"/>
              </a:rPr>
              <a:t>es	?	</a:t>
            </a:r>
            <a:r>
              <a:rPr sz="2400" spc="5" dirty="0">
                <a:solidFill>
                  <a:srgbClr val="28425C"/>
                </a:solidFill>
                <a:latin typeface="Calibri"/>
                <a:cs typeface="Calibri"/>
              </a:rPr>
              <a:t>Q</a:t>
            </a:r>
            <a:r>
              <a:rPr sz="2400" spc="-5" dirty="0">
                <a:solidFill>
                  <a:srgbClr val="28425C"/>
                </a:solidFill>
                <a:latin typeface="Calibri"/>
                <a:cs typeface="Calibri"/>
              </a:rPr>
              <a:t>u</a:t>
            </a:r>
            <a:r>
              <a:rPr sz="2400" spc="5" dirty="0">
                <a:solidFill>
                  <a:srgbClr val="28425C"/>
                </a:solidFill>
                <a:latin typeface="Calibri"/>
                <a:cs typeface="Calibri"/>
              </a:rPr>
              <a:t>e</a:t>
            </a:r>
            <a:r>
              <a:rPr sz="2400" dirty="0">
                <a:solidFill>
                  <a:srgbClr val="28425C"/>
                </a:solidFill>
                <a:latin typeface="Calibri"/>
                <a:cs typeface="Calibri"/>
              </a:rPr>
              <a:t>lle	</a:t>
            </a:r>
            <a:r>
              <a:rPr sz="2400" spc="5" dirty="0">
                <a:solidFill>
                  <a:srgbClr val="28425C"/>
                </a:solidFill>
                <a:latin typeface="Calibri"/>
                <a:cs typeface="Calibri"/>
              </a:rPr>
              <a:t>e</a:t>
            </a:r>
            <a:r>
              <a:rPr sz="2400" spc="-30" dirty="0">
                <a:solidFill>
                  <a:srgbClr val="28425C"/>
                </a:solidFill>
                <a:latin typeface="Calibri"/>
                <a:cs typeface="Calibri"/>
              </a:rPr>
              <a:t>s</a:t>
            </a:r>
            <a:r>
              <a:rPr sz="2400" dirty="0">
                <a:solidFill>
                  <a:srgbClr val="28425C"/>
                </a:solidFill>
                <a:latin typeface="Calibri"/>
                <a:cs typeface="Calibri"/>
              </a:rPr>
              <a:t>t	la	</a:t>
            </a:r>
            <a:r>
              <a:rPr sz="2400" spc="-5" dirty="0">
                <a:solidFill>
                  <a:srgbClr val="28425C"/>
                </a:solidFill>
                <a:latin typeface="Calibri"/>
                <a:cs typeface="Calibri"/>
              </a:rPr>
              <a:t>d</a:t>
            </a:r>
            <a:r>
              <a:rPr sz="2400" spc="-25" dirty="0">
                <a:solidFill>
                  <a:srgbClr val="28425C"/>
                </a:solidFill>
                <a:latin typeface="Calibri"/>
                <a:cs typeface="Calibri"/>
              </a:rPr>
              <a:t>é</a:t>
            </a:r>
            <a:r>
              <a:rPr sz="2400" spc="-5" dirty="0">
                <a:solidFill>
                  <a:srgbClr val="28425C"/>
                </a:solidFill>
                <a:latin typeface="Calibri"/>
                <a:cs typeface="Calibri"/>
              </a:rPr>
              <a:t>f</a:t>
            </a:r>
            <a:r>
              <a:rPr sz="2400" dirty="0">
                <a:solidFill>
                  <a:srgbClr val="28425C"/>
                </a:solidFill>
                <a:latin typeface="Calibri"/>
                <a:cs typeface="Calibri"/>
              </a:rPr>
              <a:t>i</a:t>
            </a:r>
            <a:r>
              <a:rPr sz="2400" spc="-5" dirty="0">
                <a:solidFill>
                  <a:srgbClr val="28425C"/>
                </a:solidFill>
                <a:latin typeface="Calibri"/>
                <a:cs typeface="Calibri"/>
              </a:rPr>
              <a:t>n</a:t>
            </a:r>
            <a:r>
              <a:rPr sz="2400" dirty="0">
                <a:solidFill>
                  <a:srgbClr val="28425C"/>
                </a:solidFill>
                <a:latin typeface="Calibri"/>
                <a:cs typeface="Calibri"/>
              </a:rPr>
              <a:t>iti</a:t>
            </a:r>
            <a:r>
              <a:rPr sz="2400" spc="-10" dirty="0">
                <a:solidFill>
                  <a:srgbClr val="28425C"/>
                </a:solidFill>
                <a:latin typeface="Calibri"/>
                <a:cs typeface="Calibri"/>
              </a:rPr>
              <a:t>o</a:t>
            </a:r>
            <a:r>
              <a:rPr sz="2400" dirty="0">
                <a:solidFill>
                  <a:srgbClr val="28425C"/>
                </a:solidFill>
                <a:latin typeface="Calibri"/>
                <a:cs typeface="Calibri"/>
              </a:rPr>
              <a:t>n	</a:t>
            </a:r>
            <a:r>
              <a:rPr sz="2400" spc="-5" dirty="0">
                <a:solidFill>
                  <a:srgbClr val="28425C"/>
                </a:solidFill>
                <a:latin typeface="Calibri"/>
                <a:cs typeface="Calibri"/>
              </a:rPr>
              <a:t>d</a:t>
            </a:r>
            <a:r>
              <a:rPr sz="2400" dirty="0">
                <a:solidFill>
                  <a:srgbClr val="28425C"/>
                </a:solidFill>
                <a:latin typeface="Calibri"/>
                <a:cs typeface="Calibri"/>
              </a:rPr>
              <a:t>es  </a:t>
            </a:r>
            <a:r>
              <a:rPr sz="2400" spc="-10" dirty="0">
                <a:solidFill>
                  <a:srgbClr val="28425C"/>
                </a:solidFill>
                <a:latin typeface="Calibri"/>
                <a:cs typeface="Calibri"/>
              </a:rPr>
              <a:t>ressources</a:t>
            </a:r>
            <a:r>
              <a:rPr sz="2400" spc="-15" dirty="0">
                <a:solidFill>
                  <a:srgbClr val="28425C"/>
                </a:solidFill>
                <a:latin typeface="Calibri"/>
                <a:cs typeface="Calibri"/>
              </a:rPr>
              <a:t> </a:t>
            </a:r>
            <a:r>
              <a:rPr sz="2400" dirty="0">
                <a:solidFill>
                  <a:srgbClr val="28425C"/>
                </a:solidFill>
                <a:latin typeface="Calibri"/>
                <a:cs typeface="Calibri"/>
              </a:rPr>
              <a:t>?</a:t>
            </a:r>
            <a:endParaRPr sz="2400" dirty="0">
              <a:latin typeface="Calibri"/>
              <a:cs typeface="Calibri"/>
            </a:endParaRPr>
          </a:p>
          <a:p>
            <a:pPr>
              <a:lnSpc>
                <a:spcPct val="100000"/>
              </a:lnSpc>
              <a:spcBef>
                <a:spcPts val="5"/>
              </a:spcBef>
            </a:pPr>
            <a:endParaRPr sz="3050" dirty="0">
              <a:latin typeface="Calibri"/>
              <a:cs typeface="Calibri"/>
            </a:endParaRPr>
          </a:p>
          <a:p>
            <a:pPr marL="1076325" marR="6985" lvl="1" indent="-604838" algn="just">
              <a:buClr>
                <a:schemeClr val="tx1"/>
              </a:buClr>
              <a:buFont typeface="Wingdings 2"/>
              <a:buChar char=""/>
              <a:tabLst>
                <a:tab pos="205740" algn="l"/>
              </a:tabLst>
            </a:pPr>
            <a:r>
              <a:rPr spc="-5" dirty="0">
                <a:solidFill>
                  <a:srgbClr val="01030A"/>
                </a:solidFill>
                <a:latin typeface="Arial"/>
                <a:cs typeface="Arial"/>
              </a:rPr>
              <a:t>Le </a:t>
            </a:r>
            <a:r>
              <a:rPr spc="-10" dirty="0">
                <a:solidFill>
                  <a:srgbClr val="01030A"/>
                </a:solidFill>
                <a:latin typeface="Arial"/>
                <a:cs typeface="Arial"/>
              </a:rPr>
              <a:t>fonds </a:t>
            </a:r>
            <a:r>
              <a:rPr dirty="0">
                <a:solidFill>
                  <a:srgbClr val="01030A"/>
                </a:solidFill>
                <a:latin typeface="Arial"/>
                <a:cs typeface="Arial"/>
              </a:rPr>
              <a:t>de </a:t>
            </a:r>
            <a:r>
              <a:rPr spc="-5" dirty="0">
                <a:solidFill>
                  <a:srgbClr val="01030A"/>
                </a:solidFill>
                <a:latin typeface="Arial"/>
                <a:cs typeface="Arial"/>
              </a:rPr>
              <a:t>dotation doit nommer un commissaire aux comptes </a:t>
            </a:r>
            <a:r>
              <a:rPr spc="-10" dirty="0">
                <a:solidFill>
                  <a:srgbClr val="01030A"/>
                </a:solidFill>
                <a:latin typeface="Arial"/>
                <a:cs typeface="Arial"/>
              </a:rPr>
              <a:t>dès </a:t>
            </a:r>
            <a:r>
              <a:rPr dirty="0">
                <a:solidFill>
                  <a:srgbClr val="01030A"/>
                </a:solidFill>
                <a:latin typeface="Arial"/>
                <a:cs typeface="Arial"/>
              </a:rPr>
              <a:t>lors </a:t>
            </a:r>
            <a:r>
              <a:rPr spc="-10" dirty="0">
                <a:solidFill>
                  <a:srgbClr val="01030A"/>
                </a:solidFill>
                <a:latin typeface="Arial"/>
                <a:cs typeface="Arial"/>
              </a:rPr>
              <a:t>que </a:t>
            </a:r>
            <a:r>
              <a:rPr spc="-5" dirty="0">
                <a:solidFill>
                  <a:srgbClr val="01030A"/>
                </a:solidFill>
                <a:latin typeface="Arial"/>
                <a:cs typeface="Arial"/>
              </a:rPr>
              <a:t>le </a:t>
            </a:r>
            <a:r>
              <a:rPr dirty="0">
                <a:solidFill>
                  <a:srgbClr val="01030A"/>
                </a:solidFill>
                <a:latin typeface="Arial"/>
                <a:cs typeface="Arial"/>
              </a:rPr>
              <a:t>total </a:t>
            </a:r>
            <a:r>
              <a:rPr spc="-10" dirty="0">
                <a:solidFill>
                  <a:srgbClr val="01030A"/>
                </a:solidFill>
                <a:latin typeface="Arial"/>
                <a:cs typeface="Arial"/>
              </a:rPr>
              <a:t>des </a:t>
            </a:r>
            <a:r>
              <a:rPr spc="-5" dirty="0">
                <a:solidFill>
                  <a:srgbClr val="01030A"/>
                </a:solidFill>
                <a:latin typeface="Arial"/>
                <a:cs typeface="Arial"/>
              </a:rPr>
              <a:t>ressources  </a:t>
            </a:r>
            <a:r>
              <a:rPr spc="-10" dirty="0">
                <a:solidFill>
                  <a:srgbClr val="01030A"/>
                </a:solidFill>
                <a:latin typeface="Arial"/>
                <a:cs typeface="Arial"/>
              </a:rPr>
              <a:t>dépasse </a:t>
            </a:r>
            <a:r>
              <a:rPr spc="-5" dirty="0">
                <a:solidFill>
                  <a:srgbClr val="01030A"/>
                </a:solidFill>
                <a:latin typeface="Arial"/>
                <a:cs typeface="Arial"/>
              </a:rPr>
              <a:t>10 </a:t>
            </a:r>
            <a:r>
              <a:rPr spc="-10" dirty="0">
                <a:solidFill>
                  <a:srgbClr val="01030A"/>
                </a:solidFill>
                <a:latin typeface="Arial"/>
                <a:cs typeface="Arial"/>
              </a:rPr>
              <a:t>000</a:t>
            </a:r>
            <a:r>
              <a:rPr spc="30" dirty="0">
                <a:solidFill>
                  <a:srgbClr val="01030A"/>
                </a:solidFill>
                <a:latin typeface="Arial"/>
                <a:cs typeface="Arial"/>
              </a:rPr>
              <a:t> </a:t>
            </a:r>
            <a:r>
              <a:rPr spc="-5" dirty="0">
                <a:solidFill>
                  <a:srgbClr val="01030A"/>
                </a:solidFill>
                <a:latin typeface="Arial"/>
                <a:cs typeface="Arial"/>
              </a:rPr>
              <a:t>euros.</a:t>
            </a:r>
            <a:endParaRPr dirty="0">
              <a:latin typeface="Arial"/>
              <a:cs typeface="Arial"/>
            </a:endParaRPr>
          </a:p>
          <a:p>
            <a:pPr marL="1076325" marR="5080" lvl="1" indent="-606425" algn="just">
              <a:spcBef>
                <a:spcPts val="865"/>
              </a:spcBef>
              <a:buClr>
                <a:schemeClr val="tx1"/>
              </a:buClr>
              <a:buFont typeface="Wingdings 2"/>
              <a:buChar char=""/>
              <a:tabLst>
                <a:tab pos="204470" algn="l"/>
              </a:tabLst>
            </a:pPr>
            <a:r>
              <a:rPr spc="-10" dirty="0">
                <a:solidFill>
                  <a:srgbClr val="01030A"/>
                </a:solidFill>
                <a:latin typeface="Arial"/>
                <a:cs typeface="Arial"/>
              </a:rPr>
              <a:t>Les </a:t>
            </a:r>
            <a:r>
              <a:rPr spc="-5" dirty="0">
                <a:solidFill>
                  <a:srgbClr val="01030A"/>
                </a:solidFill>
                <a:latin typeface="Arial"/>
                <a:cs typeface="Arial"/>
              </a:rPr>
              <a:t>ressources du fonds de </a:t>
            </a:r>
            <a:r>
              <a:rPr spc="-10" dirty="0">
                <a:solidFill>
                  <a:srgbClr val="01030A"/>
                </a:solidFill>
                <a:latin typeface="Arial"/>
                <a:cs typeface="Arial"/>
              </a:rPr>
              <a:t>dotation </a:t>
            </a:r>
            <a:r>
              <a:rPr spc="-5" dirty="0">
                <a:solidFill>
                  <a:srgbClr val="01030A"/>
                </a:solidFill>
                <a:latin typeface="Arial"/>
                <a:cs typeface="Arial"/>
              </a:rPr>
              <a:t>sont constituées </a:t>
            </a:r>
            <a:r>
              <a:rPr spc="-10" dirty="0">
                <a:solidFill>
                  <a:srgbClr val="01030A"/>
                </a:solidFill>
                <a:latin typeface="Arial"/>
                <a:cs typeface="Arial"/>
              </a:rPr>
              <a:t>des </a:t>
            </a:r>
            <a:r>
              <a:rPr spc="-5" dirty="0">
                <a:solidFill>
                  <a:srgbClr val="01030A"/>
                </a:solidFill>
                <a:latin typeface="Arial"/>
                <a:cs typeface="Arial"/>
              </a:rPr>
              <a:t>seuls éléments </a:t>
            </a:r>
            <a:r>
              <a:rPr spc="-10" dirty="0">
                <a:solidFill>
                  <a:srgbClr val="01030A"/>
                </a:solidFill>
                <a:latin typeface="Arial"/>
                <a:cs typeface="Arial"/>
              </a:rPr>
              <a:t>figurant </a:t>
            </a:r>
            <a:r>
              <a:rPr spc="-5" dirty="0">
                <a:solidFill>
                  <a:srgbClr val="01030A"/>
                </a:solidFill>
                <a:latin typeface="Arial"/>
                <a:cs typeface="Arial"/>
              </a:rPr>
              <a:t>en </a:t>
            </a:r>
            <a:r>
              <a:rPr spc="-10" dirty="0">
                <a:solidFill>
                  <a:srgbClr val="01030A"/>
                </a:solidFill>
                <a:latin typeface="Arial"/>
                <a:cs typeface="Arial"/>
              </a:rPr>
              <a:t>produits dans </a:t>
            </a:r>
            <a:r>
              <a:rPr dirty="0">
                <a:solidFill>
                  <a:srgbClr val="01030A"/>
                </a:solidFill>
                <a:latin typeface="Arial"/>
                <a:cs typeface="Arial"/>
              </a:rPr>
              <a:t>les  </a:t>
            </a:r>
            <a:r>
              <a:rPr spc="-5" dirty="0">
                <a:solidFill>
                  <a:srgbClr val="01030A"/>
                </a:solidFill>
                <a:latin typeface="Arial"/>
                <a:cs typeface="Arial"/>
              </a:rPr>
              <a:t>comptes annuels </a:t>
            </a:r>
            <a:r>
              <a:rPr dirty="0">
                <a:solidFill>
                  <a:srgbClr val="01030A"/>
                </a:solidFill>
                <a:latin typeface="Arial"/>
                <a:cs typeface="Arial"/>
              </a:rPr>
              <a:t>: </a:t>
            </a:r>
            <a:r>
              <a:rPr spc="-10" dirty="0">
                <a:solidFill>
                  <a:srgbClr val="01030A"/>
                </a:solidFill>
                <a:latin typeface="Arial"/>
                <a:cs typeface="Arial"/>
              </a:rPr>
              <a:t>dons affectés </a:t>
            </a:r>
            <a:r>
              <a:rPr spc="-5" dirty="0">
                <a:solidFill>
                  <a:srgbClr val="01030A"/>
                </a:solidFill>
                <a:latin typeface="Arial"/>
                <a:cs typeface="Arial"/>
              </a:rPr>
              <a:t>en produits, </a:t>
            </a:r>
            <a:r>
              <a:rPr spc="-10" dirty="0">
                <a:solidFill>
                  <a:srgbClr val="01030A"/>
                </a:solidFill>
                <a:latin typeface="Arial"/>
                <a:cs typeface="Arial"/>
              </a:rPr>
              <a:t>revenus des </a:t>
            </a:r>
            <a:r>
              <a:rPr spc="-5" dirty="0">
                <a:solidFill>
                  <a:srgbClr val="01030A"/>
                </a:solidFill>
                <a:latin typeface="Arial"/>
                <a:cs typeface="Arial"/>
              </a:rPr>
              <a:t>locations </a:t>
            </a:r>
            <a:r>
              <a:rPr dirty="0">
                <a:solidFill>
                  <a:srgbClr val="01030A"/>
                </a:solidFill>
                <a:latin typeface="Arial"/>
                <a:cs typeface="Arial"/>
              </a:rPr>
              <a:t>ou </a:t>
            </a:r>
            <a:r>
              <a:rPr spc="-5" dirty="0">
                <a:solidFill>
                  <a:srgbClr val="01030A"/>
                </a:solidFill>
                <a:latin typeface="Arial"/>
                <a:cs typeface="Arial"/>
              </a:rPr>
              <a:t>autres activités, </a:t>
            </a:r>
            <a:r>
              <a:rPr spc="-10" dirty="0">
                <a:solidFill>
                  <a:srgbClr val="01030A"/>
                </a:solidFill>
                <a:latin typeface="Arial"/>
                <a:cs typeface="Arial"/>
              </a:rPr>
              <a:t>produits </a:t>
            </a:r>
            <a:r>
              <a:rPr spc="-5" dirty="0">
                <a:solidFill>
                  <a:srgbClr val="01030A"/>
                </a:solidFill>
                <a:latin typeface="Arial"/>
                <a:cs typeface="Arial"/>
              </a:rPr>
              <a:t>financiers,  </a:t>
            </a:r>
            <a:r>
              <a:rPr spc="-10" dirty="0">
                <a:solidFill>
                  <a:srgbClr val="01030A"/>
                </a:solidFill>
                <a:latin typeface="Arial"/>
                <a:cs typeface="Arial"/>
              </a:rPr>
              <a:t>quote-part </a:t>
            </a:r>
            <a:r>
              <a:rPr spc="-5" dirty="0">
                <a:solidFill>
                  <a:srgbClr val="01030A"/>
                </a:solidFill>
                <a:latin typeface="Arial"/>
                <a:cs typeface="Arial"/>
              </a:rPr>
              <a:t>de </a:t>
            </a:r>
            <a:r>
              <a:rPr spc="-10" dirty="0">
                <a:solidFill>
                  <a:srgbClr val="01030A"/>
                </a:solidFill>
                <a:latin typeface="Arial"/>
                <a:cs typeface="Arial"/>
              </a:rPr>
              <a:t>dotation </a:t>
            </a:r>
            <a:r>
              <a:rPr spc="-5" dirty="0">
                <a:solidFill>
                  <a:srgbClr val="01030A"/>
                </a:solidFill>
                <a:latin typeface="Arial"/>
                <a:cs typeface="Arial"/>
              </a:rPr>
              <a:t>virée au résultat,</a:t>
            </a:r>
            <a:r>
              <a:rPr spc="80" dirty="0">
                <a:solidFill>
                  <a:srgbClr val="01030A"/>
                </a:solidFill>
                <a:latin typeface="Arial"/>
                <a:cs typeface="Arial"/>
              </a:rPr>
              <a:t> </a:t>
            </a:r>
            <a:r>
              <a:rPr dirty="0">
                <a:solidFill>
                  <a:srgbClr val="01030A"/>
                </a:solidFill>
                <a:latin typeface="Arial"/>
                <a:cs typeface="Arial"/>
              </a:rPr>
              <a:t>…).</a:t>
            </a:r>
            <a:endParaRPr dirty="0">
              <a:latin typeface="Arial"/>
              <a:cs typeface="Arial"/>
            </a:endParaRPr>
          </a:p>
          <a:p>
            <a:pPr marL="1076325" marR="6350" lvl="1" indent="-606425" algn="just">
              <a:spcBef>
                <a:spcPts val="860"/>
              </a:spcBef>
              <a:buClr>
                <a:schemeClr val="tx1"/>
              </a:buClr>
              <a:buFont typeface="Wingdings 2"/>
              <a:buChar char=""/>
              <a:tabLst>
                <a:tab pos="203200" algn="l"/>
              </a:tabLst>
            </a:pPr>
            <a:r>
              <a:rPr spc="-10" dirty="0">
                <a:solidFill>
                  <a:srgbClr val="01030A"/>
                </a:solidFill>
                <a:latin typeface="Arial"/>
                <a:cs typeface="Arial"/>
              </a:rPr>
              <a:t>Les dons </a:t>
            </a:r>
            <a:r>
              <a:rPr spc="-5" dirty="0">
                <a:solidFill>
                  <a:srgbClr val="01030A"/>
                </a:solidFill>
                <a:latin typeface="Arial"/>
                <a:cs typeface="Arial"/>
              </a:rPr>
              <a:t>et libéralités reçus </a:t>
            </a:r>
            <a:r>
              <a:rPr spc="-10" dirty="0">
                <a:solidFill>
                  <a:srgbClr val="01030A"/>
                </a:solidFill>
                <a:latin typeface="Arial"/>
                <a:cs typeface="Arial"/>
              </a:rPr>
              <a:t>qui </a:t>
            </a:r>
            <a:r>
              <a:rPr spc="-5" dirty="0">
                <a:solidFill>
                  <a:srgbClr val="01030A"/>
                </a:solidFill>
                <a:latin typeface="Arial"/>
                <a:cs typeface="Arial"/>
              </a:rPr>
              <a:t>sont </a:t>
            </a:r>
            <a:r>
              <a:rPr spc="-10" dirty="0">
                <a:solidFill>
                  <a:srgbClr val="01030A"/>
                </a:solidFill>
                <a:latin typeface="Arial"/>
                <a:cs typeface="Arial"/>
              </a:rPr>
              <a:t>affectés </a:t>
            </a:r>
            <a:r>
              <a:rPr dirty="0">
                <a:solidFill>
                  <a:srgbClr val="01030A"/>
                </a:solidFill>
                <a:latin typeface="Arial"/>
                <a:cs typeface="Arial"/>
              </a:rPr>
              <a:t>à </a:t>
            </a:r>
            <a:r>
              <a:rPr spc="-5" dirty="0">
                <a:solidFill>
                  <a:srgbClr val="01030A"/>
                </a:solidFill>
                <a:latin typeface="Arial"/>
                <a:cs typeface="Arial"/>
              </a:rPr>
              <a:t>la dotation n’entrent </a:t>
            </a:r>
            <a:r>
              <a:rPr spc="-10" dirty="0">
                <a:solidFill>
                  <a:srgbClr val="01030A"/>
                </a:solidFill>
                <a:latin typeface="Arial"/>
                <a:cs typeface="Arial"/>
              </a:rPr>
              <a:t>pas dans </a:t>
            </a:r>
            <a:r>
              <a:rPr spc="-5" dirty="0">
                <a:solidFill>
                  <a:srgbClr val="01030A"/>
                </a:solidFill>
                <a:latin typeface="Arial"/>
                <a:cs typeface="Arial"/>
              </a:rPr>
              <a:t>l’appréciation du seuil </a:t>
            </a:r>
            <a:r>
              <a:rPr spc="5" dirty="0">
                <a:solidFill>
                  <a:srgbClr val="01030A"/>
                </a:solidFill>
                <a:latin typeface="Arial"/>
                <a:cs typeface="Arial"/>
              </a:rPr>
              <a:t>de  </a:t>
            </a:r>
            <a:r>
              <a:rPr spc="-5" dirty="0">
                <a:solidFill>
                  <a:srgbClr val="01030A"/>
                </a:solidFill>
                <a:latin typeface="Arial"/>
                <a:cs typeface="Arial"/>
              </a:rPr>
              <a:t>10 </a:t>
            </a:r>
            <a:r>
              <a:rPr spc="-10" dirty="0">
                <a:solidFill>
                  <a:srgbClr val="01030A"/>
                </a:solidFill>
                <a:latin typeface="Arial"/>
                <a:cs typeface="Arial"/>
              </a:rPr>
              <a:t>000</a:t>
            </a:r>
            <a:r>
              <a:rPr spc="10" dirty="0">
                <a:solidFill>
                  <a:srgbClr val="01030A"/>
                </a:solidFill>
                <a:latin typeface="Arial"/>
                <a:cs typeface="Arial"/>
              </a:rPr>
              <a:t> </a:t>
            </a:r>
            <a:r>
              <a:rPr spc="-5" dirty="0">
                <a:solidFill>
                  <a:srgbClr val="01030A"/>
                </a:solidFill>
                <a:latin typeface="Arial"/>
                <a:cs typeface="Arial"/>
              </a:rPr>
              <a:t>euros.</a:t>
            </a:r>
            <a:endParaRPr dirty="0">
              <a:latin typeface="Arial"/>
              <a:cs typeface="Arial"/>
            </a:endParaRPr>
          </a:p>
          <a:p>
            <a:pPr marL="1076325" lvl="1" indent="-606425" algn="just">
              <a:spcBef>
                <a:spcPts val="865"/>
              </a:spcBef>
              <a:buClr>
                <a:schemeClr val="tx1"/>
              </a:buClr>
              <a:buFont typeface="Wingdings 2"/>
              <a:buChar char=""/>
              <a:tabLst>
                <a:tab pos="204470" algn="l"/>
              </a:tabLst>
            </a:pPr>
            <a:r>
              <a:rPr spc="-5" dirty="0">
                <a:solidFill>
                  <a:srgbClr val="01030A"/>
                </a:solidFill>
                <a:latin typeface="Arial"/>
                <a:cs typeface="Arial"/>
              </a:rPr>
              <a:t>Le commissaire </a:t>
            </a:r>
            <a:r>
              <a:rPr spc="-10" dirty="0">
                <a:solidFill>
                  <a:srgbClr val="01030A"/>
                </a:solidFill>
                <a:latin typeface="Arial"/>
                <a:cs typeface="Arial"/>
              </a:rPr>
              <a:t>aux </a:t>
            </a:r>
            <a:r>
              <a:rPr spc="-5" dirty="0">
                <a:solidFill>
                  <a:srgbClr val="01030A"/>
                </a:solidFill>
                <a:latin typeface="Arial"/>
                <a:cs typeface="Arial"/>
              </a:rPr>
              <a:t>comptes est nommé </a:t>
            </a:r>
            <a:r>
              <a:rPr spc="-10" dirty="0">
                <a:solidFill>
                  <a:srgbClr val="01030A"/>
                </a:solidFill>
                <a:latin typeface="Arial"/>
                <a:cs typeface="Arial"/>
              </a:rPr>
              <a:t>l’année </a:t>
            </a:r>
            <a:r>
              <a:rPr spc="-5" dirty="0">
                <a:solidFill>
                  <a:srgbClr val="01030A"/>
                </a:solidFill>
                <a:latin typeface="Arial"/>
                <a:cs typeface="Arial"/>
              </a:rPr>
              <a:t>du </a:t>
            </a:r>
            <a:r>
              <a:rPr spc="-10" dirty="0">
                <a:solidFill>
                  <a:srgbClr val="01030A"/>
                </a:solidFill>
                <a:latin typeface="Arial"/>
                <a:cs typeface="Arial"/>
              </a:rPr>
              <a:t>dépassement </a:t>
            </a:r>
            <a:r>
              <a:rPr spc="-5" dirty="0">
                <a:solidFill>
                  <a:srgbClr val="01030A"/>
                </a:solidFill>
                <a:latin typeface="Arial"/>
                <a:cs typeface="Arial"/>
              </a:rPr>
              <a:t>de seuil </a:t>
            </a:r>
            <a:r>
              <a:rPr spc="-10" dirty="0">
                <a:solidFill>
                  <a:srgbClr val="01030A"/>
                </a:solidFill>
                <a:latin typeface="Arial"/>
                <a:cs typeface="Arial"/>
              </a:rPr>
              <a:t>par </a:t>
            </a:r>
            <a:r>
              <a:rPr spc="-5" dirty="0">
                <a:solidFill>
                  <a:srgbClr val="01030A"/>
                </a:solidFill>
                <a:latin typeface="Arial"/>
                <a:cs typeface="Arial"/>
              </a:rPr>
              <a:t>le </a:t>
            </a:r>
            <a:r>
              <a:rPr spc="-10" dirty="0">
                <a:solidFill>
                  <a:srgbClr val="01030A"/>
                </a:solidFill>
                <a:latin typeface="Arial"/>
                <a:cs typeface="Arial"/>
              </a:rPr>
              <a:t>fonds </a:t>
            </a:r>
            <a:r>
              <a:rPr spc="-5" dirty="0">
                <a:solidFill>
                  <a:srgbClr val="01030A"/>
                </a:solidFill>
                <a:latin typeface="Arial"/>
                <a:cs typeface="Arial"/>
              </a:rPr>
              <a:t>de</a:t>
            </a:r>
            <a:r>
              <a:rPr spc="265" dirty="0">
                <a:solidFill>
                  <a:srgbClr val="01030A"/>
                </a:solidFill>
                <a:latin typeface="Arial"/>
                <a:cs typeface="Arial"/>
              </a:rPr>
              <a:t> </a:t>
            </a:r>
            <a:r>
              <a:rPr spc="-10" dirty="0">
                <a:solidFill>
                  <a:srgbClr val="01030A"/>
                </a:solidFill>
                <a:latin typeface="Arial"/>
                <a:cs typeface="Arial"/>
              </a:rPr>
              <a:t>dotation</a:t>
            </a:r>
            <a:endParaRPr dirty="0">
              <a:latin typeface="Arial"/>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57</a:t>
            </a:fld>
            <a:endParaRPr dirty="0"/>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a:p>
        </p:txBody>
      </p:sp>
      <p:pic>
        <p:nvPicPr>
          <p:cNvPr id="2" name="Picture 2">
            <a:extLst>
              <a:ext uri="{FF2B5EF4-FFF2-40B4-BE49-F238E27FC236}">
                <a16:creationId xmlns:a16="http://schemas.microsoft.com/office/drawing/2014/main" id="{CB468972-BD3D-D877-5147-D843B65A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621543"/>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894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60962" y="262583"/>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dirty="0"/>
          </a:p>
        </p:txBody>
      </p:sp>
      <p:sp>
        <p:nvSpPr>
          <p:cNvPr id="5" name="object 5"/>
          <p:cNvSpPr/>
          <p:nvPr/>
        </p:nvSpPr>
        <p:spPr>
          <a:xfrm>
            <a:off x="503817" y="1470313"/>
            <a:ext cx="114291" cy="1706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03817" y="1320922"/>
            <a:ext cx="11013440" cy="4291559"/>
          </a:xfrm>
          <a:prstGeom prst="rect">
            <a:avLst/>
          </a:prstGeom>
        </p:spPr>
        <p:txBody>
          <a:bodyPr vert="horz" wrap="square" lIns="0" tIns="53975" rIns="0" bIns="0" rtlCol="0">
            <a:spAutoFit/>
          </a:bodyPr>
          <a:lstStyle/>
          <a:p>
            <a:pPr marL="240665" marR="5080" algn="just">
              <a:lnSpc>
                <a:spcPts val="2590"/>
              </a:lnSpc>
              <a:spcBef>
                <a:spcPts val="425"/>
              </a:spcBef>
            </a:pPr>
            <a:r>
              <a:rPr sz="2000" dirty="0">
                <a:solidFill>
                  <a:srgbClr val="28425C"/>
                </a:solidFill>
                <a:latin typeface="Calibri"/>
                <a:cs typeface="Calibri"/>
              </a:rPr>
              <a:t>Jusqu’alors, </a:t>
            </a:r>
            <a:r>
              <a:rPr sz="2000" spc="-10" dirty="0">
                <a:solidFill>
                  <a:srgbClr val="28425C"/>
                </a:solidFill>
                <a:latin typeface="Calibri"/>
                <a:cs typeface="Calibri"/>
              </a:rPr>
              <a:t>notre </a:t>
            </a:r>
            <a:r>
              <a:rPr sz="2000" spc="-15" dirty="0">
                <a:solidFill>
                  <a:srgbClr val="28425C"/>
                </a:solidFill>
                <a:latin typeface="Calibri"/>
                <a:cs typeface="Calibri"/>
              </a:rPr>
              <a:t>fonds </a:t>
            </a:r>
            <a:r>
              <a:rPr sz="2000" spc="-5" dirty="0">
                <a:solidFill>
                  <a:srgbClr val="28425C"/>
                </a:solidFill>
                <a:latin typeface="Calibri"/>
                <a:cs typeface="Calibri"/>
              </a:rPr>
              <a:t>de </a:t>
            </a:r>
            <a:r>
              <a:rPr sz="2000" spc="-15" dirty="0">
                <a:solidFill>
                  <a:srgbClr val="28425C"/>
                </a:solidFill>
                <a:latin typeface="Calibri"/>
                <a:cs typeface="Calibri"/>
              </a:rPr>
              <a:t>dotation avait </a:t>
            </a:r>
            <a:r>
              <a:rPr sz="2000" spc="-10" dirty="0">
                <a:solidFill>
                  <a:srgbClr val="28425C"/>
                </a:solidFill>
                <a:latin typeface="Calibri"/>
                <a:cs typeface="Calibri"/>
              </a:rPr>
              <a:t>pour </a:t>
            </a:r>
            <a:r>
              <a:rPr sz="2000" spc="-5" dirty="0">
                <a:solidFill>
                  <a:srgbClr val="28425C"/>
                </a:solidFill>
                <a:latin typeface="Calibri"/>
                <a:cs typeface="Calibri"/>
              </a:rPr>
              <a:t>habitude de </a:t>
            </a:r>
            <a:r>
              <a:rPr sz="2000" spc="-40" dirty="0">
                <a:solidFill>
                  <a:srgbClr val="28425C"/>
                </a:solidFill>
                <a:latin typeface="Calibri"/>
                <a:cs typeface="Calibri"/>
              </a:rPr>
              <a:t>citer, </a:t>
            </a:r>
            <a:r>
              <a:rPr sz="2000" spc="-10" dirty="0">
                <a:solidFill>
                  <a:srgbClr val="28425C"/>
                </a:solidFill>
                <a:latin typeface="Calibri"/>
                <a:cs typeface="Calibri"/>
              </a:rPr>
              <a:t>dans </a:t>
            </a:r>
            <a:r>
              <a:rPr sz="2000" spc="-5" dirty="0">
                <a:solidFill>
                  <a:srgbClr val="28425C"/>
                </a:solidFill>
                <a:latin typeface="Calibri"/>
                <a:cs typeface="Calibri"/>
              </a:rPr>
              <a:t>son </a:t>
            </a:r>
            <a:r>
              <a:rPr sz="2000" spc="-10" dirty="0">
                <a:solidFill>
                  <a:srgbClr val="28425C"/>
                </a:solidFill>
                <a:latin typeface="Calibri"/>
                <a:cs typeface="Calibri"/>
              </a:rPr>
              <a:t>rapport  </a:t>
            </a:r>
            <a:r>
              <a:rPr sz="2000" spc="-20" dirty="0">
                <a:solidFill>
                  <a:srgbClr val="28425C"/>
                </a:solidFill>
                <a:latin typeface="Calibri"/>
                <a:cs typeface="Calibri"/>
              </a:rPr>
              <a:t>d’activité, </a:t>
            </a:r>
            <a:r>
              <a:rPr sz="2000" dirty="0">
                <a:solidFill>
                  <a:srgbClr val="28425C"/>
                </a:solidFill>
                <a:latin typeface="Calibri"/>
                <a:cs typeface="Calibri"/>
              </a:rPr>
              <a:t>le </a:t>
            </a:r>
            <a:r>
              <a:rPr sz="2000" spc="-10" dirty="0">
                <a:solidFill>
                  <a:srgbClr val="28425C"/>
                </a:solidFill>
                <a:latin typeface="Calibri"/>
                <a:cs typeface="Calibri"/>
              </a:rPr>
              <a:t>détail </a:t>
            </a:r>
            <a:r>
              <a:rPr sz="2000" spc="-5" dirty="0">
                <a:solidFill>
                  <a:srgbClr val="28425C"/>
                </a:solidFill>
                <a:latin typeface="Calibri"/>
                <a:cs typeface="Calibri"/>
              </a:rPr>
              <a:t>des </a:t>
            </a:r>
            <a:r>
              <a:rPr sz="2000" spc="-10" dirty="0">
                <a:solidFill>
                  <a:srgbClr val="28425C"/>
                </a:solidFill>
                <a:latin typeface="Calibri"/>
                <a:cs typeface="Calibri"/>
              </a:rPr>
              <a:t>libéralités reçues </a:t>
            </a:r>
            <a:r>
              <a:rPr sz="2000" spc="-5" dirty="0">
                <a:solidFill>
                  <a:srgbClr val="28425C"/>
                </a:solidFill>
                <a:latin typeface="Calibri"/>
                <a:cs typeface="Calibri"/>
              </a:rPr>
              <a:t>et des financements </a:t>
            </a:r>
            <a:r>
              <a:rPr sz="2000" spc="-10" dirty="0">
                <a:solidFill>
                  <a:srgbClr val="28425C"/>
                </a:solidFill>
                <a:latin typeface="Calibri"/>
                <a:cs typeface="Calibri"/>
              </a:rPr>
              <a:t>versés, </a:t>
            </a:r>
            <a:r>
              <a:rPr sz="2000" spc="-5" dirty="0">
                <a:solidFill>
                  <a:srgbClr val="28425C"/>
                </a:solidFill>
                <a:latin typeface="Calibri"/>
                <a:cs typeface="Calibri"/>
              </a:rPr>
              <a:t>sans préciser </a:t>
            </a:r>
            <a:r>
              <a:rPr sz="2000" spc="-10" dirty="0">
                <a:solidFill>
                  <a:srgbClr val="28425C"/>
                </a:solidFill>
                <a:latin typeface="Calibri"/>
                <a:cs typeface="Calibri"/>
              </a:rPr>
              <a:t>les  </a:t>
            </a:r>
            <a:r>
              <a:rPr sz="2000" spc="-5" dirty="0">
                <a:solidFill>
                  <a:srgbClr val="28425C"/>
                </a:solidFill>
                <a:latin typeface="Calibri"/>
                <a:cs typeface="Calibri"/>
              </a:rPr>
              <a:t>noms des </a:t>
            </a:r>
            <a:r>
              <a:rPr sz="2000" spc="-10" dirty="0">
                <a:solidFill>
                  <a:srgbClr val="28425C"/>
                </a:solidFill>
                <a:latin typeface="Calibri"/>
                <a:cs typeface="Calibri"/>
              </a:rPr>
              <a:t>personnes </a:t>
            </a:r>
            <a:r>
              <a:rPr sz="2000" spc="-5" dirty="0">
                <a:solidFill>
                  <a:srgbClr val="28425C"/>
                </a:solidFill>
                <a:latin typeface="Calibri"/>
                <a:cs typeface="Calibri"/>
              </a:rPr>
              <a:t>ou </a:t>
            </a:r>
            <a:r>
              <a:rPr sz="2000" spc="-10" dirty="0">
                <a:solidFill>
                  <a:srgbClr val="28425C"/>
                </a:solidFill>
                <a:latin typeface="Calibri"/>
                <a:cs typeface="Calibri"/>
              </a:rPr>
              <a:t>entités </a:t>
            </a:r>
            <a:r>
              <a:rPr sz="2000" spc="-5" dirty="0">
                <a:solidFill>
                  <a:srgbClr val="28425C"/>
                </a:solidFill>
                <a:latin typeface="Calibri"/>
                <a:cs typeface="Calibri"/>
              </a:rPr>
              <a:t>concernées. La </a:t>
            </a:r>
            <a:r>
              <a:rPr sz="2000" spc="-15" dirty="0">
                <a:solidFill>
                  <a:srgbClr val="28425C"/>
                </a:solidFill>
                <a:latin typeface="Calibri"/>
                <a:cs typeface="Calibri"/>
              </a:rPr>
              <a:t>préfecture </a:t>
            </a:r>
            <a:r>
              <a:rPr sz="2000" spc="-5" dirty="0">
                <a:solidFill>
                  <a:srgbClr val="28425C"/>
                </a:solidFill>
                <a:latin typeface="Calibri"/>
                <a:cs typeface="Calibri"/>
              </a:rPr>
              <a:t>vient </a:t>
            </a:r>
            <a:r>
              <a:rPr sz="2000" spc="5" dirty="0">
                <a:solidFill>
                  <a:srgbClr val="28425C"/>
                </a:solidFill>
                <a:latin typeface="Calibri"/>
                <a:cs typeface="Calibri"/>
              </a:rPr>
              <a:t>de </a:t>
            </a:r>
            <a:r>
              <a:rPr sz="2000" spc="-10" dirty="0">
                <a:solidFill>
                  <a:srgbClr val="28425C"/>
                </a:solidFill>
                <a:latin typeface="Calibri"/>
                <a:cs typeface="Calibri"/>
              </a:rPr>
              <a:t>refuser </a:t>
            </a:r>
            <a:r>
              <a:rPr sz="2000" spc="-15" dirty="0">
                <a:solidFill>
                  <a:srgbClr val="28425C"/>
                </a:solidFill>
                <a:latin typeface="Calibri"/>
                <a:cs typeface="Calibri"/>
              </a:rPr>
              <a:t>notre  </a:t>
            </a:r>
            <a:r>
              <a:rPr sz="2000" spc="-10" dirty="0">
                <a:solidFill>
                  <a:srgbClr val="28425C"/>
                </a:solidFill>
                <a:latin typeface="Calibri"/>
                <a:cs typeface="Calibri"/>
              </a:rPr>
              <a:t>rapport </a:t>
            </a:r>
            <a:r>
              <a:rPr sz="2000" spc="-25" dirty="0">
                <a:solidFill>
                  <a:srgbClr val="28425C"/>
                </a:solidFill>
                <a:latin typeface="Calibri"/>
                <a:cs typeface="Calibri"/>
              </a:rPr>
              <a:t>d’activité </a:t>
            </a:r>
            <a:r>
              <a:rPr sz="2000" spc="-5" dirty="0">
                <a:solidFill>
                  <a:srgbClr val="28425C"/>
                </a:solidFill>
                <a:latin typeface="Calibri"/>
                <a:cs typeface="Calibri"/>
              </a:rPr>
              <a:t>et </a:t>
            </a:r>
            <a:r>
              <a:rPr sz="2000" spc="-20" dirty="0">
                <a:solidFill>
                  <a:srgbClr val="28425C"/>
                </a:solidFill>
                <a:latin typeface="Calibri"/>
                <a:cs typeface="Calibri"/>
              </a:rPr>
              <a:t>exige </a:t>
            </a:r>
            <a:r>
              <a:rPr sz="2000" spc="-5" dirty="0">
                <a:solidFill>
                  <a:srgbClr val="28425C"/>
                </a:solidFill>
                <a:latin typeface="Calibri"/>
                <a:cs typeface="Calibri"/>
              </a:rPr>
              <a:t>que </a:t>
            </a:r>
            <a:r>
              <a:rPr sz="2000" dirty="0">
                <a:solidFill>
                  <a:srgbClr val="28425C"/>
                </a:solidFill>
                <a:latin typeface="Calibri"/>
                <a:cs typeface="Calibri"/>
              </a:rPr>
              <a:t>les </a:t>
            </a:r>
            <a:r>
              <a:rPr sz="2000" spc="-10" dirty="0">
                <a:solidFill>
                  <a:srgbClr val="28425C"/>
                </a:solidFill>
                <a:latin typeface="Calibri"/>
                <a:cs typeface="Calibri"/>
              </a:rPr>
              <a:t>coordonnées </a:t>
            </a:r>
            <a:r>
              <a:rPr sz="2000" spc="-5" dirty="0">
                <a:solidFill>
                  <a:srgbClr val="28425C"/>
                </a:solidFill>
                <a:latin typeface="Calibri"/>
                <a:cs typeface="Calibri"/>
              </a:rPr>
              <a:t>des </a:t>
            </a:r>
            <a:r>
              <a:rPr sz="2000" spc="-15" dirty="0">
                <a:solidFill>
                  <a:srgbClr val="28425C"/>
                </a:solidFill>
                <a:latin typeface="Calibri"/>
                <a:cs typeface="Calibri"/>
              </a:rPr>
              <a:t>donateurs </a:t>
            </a:r>
            <a:r>
              <a:rPr sz="2000" spc="-10" dirty="0">
                <a:solidFill>
                  <a:srgbClr val="28425C"/>
                </a:solidFill>
                <a:latin typeface="Calibri"/>
                <a:cs typeface="Calibri"/>
              </a:rPr>
              <a:t>soient </a:t>
            </a:r>
            <a:r>
              <a:rPr sz="2000" spc="-5" dirty="0">
                <a:solidFill>
                  <a:srgbClr val="28425C"/>
                </a:solidFill>
                <a:latin typeface="Calibri"/>
                <a:cs typeface="Calibri"/>
              </a:rPr>
              <a:t>nommément  désignées. Or </a:t>
            </a:r>
            <a:r>
              <a:rPr sz="2000" dirty="0">
                <a:solidFill>
                  <a:srgbClr val="28425C"/>
                </a:solidFill>
                <a:latin typeface="Calibri"/>
                <a:cs typeface="Calibri"/>
              </a:rPr>
              <a:t>ces </a:t>
            </a:r>
            <a:r>
              <a:rPr sz="2000" spc="-5" dirty="0">
                <a:solidFill>
                  <a:srgbClr val="28425C"/>
                </a:solidFill>
                <a:latin typeface="Calibri"/>
                <a:cs typeface="Calibri"/>
              </a:rPr>
              <a:t>derniers </a:t>
            </a:r>
            <a:r>
              <a:rPr sz="2000" spc="-10" dirty="0">
                <a:solidFill>
                  <a:srgbClr val="28425C"/>
                </a:solidFill>
                <a:latin typeface="Calibri"/>
                <a:cs typeface="Calibri"/>
              </a:rPr>
              <a:t>souhaitent </a:t>
            </a:r>
            <a:r>
              <a:rPr sz="2000" spc="-15" dirty="0">
                <a:solidFill>
                  <a:srgbClr val="28425C"/>
                </a:solidFill>
                <a:latin typeface="Calibri"/>
                <a:cs typeface="Calibri"/>
              </a:rPr>
              <a:t>rester </a:t>
            </a:r>
            <a:r>
              <a:rPr sz="2000" spc="-10" dirty="0">
                <a:solidFill>
                  <a:srgbClr val="28425C"/>
                </a:solidFill>
                <a:latin typeface="Calibri"/>
                <a:cs typeface="Calibri"/>
              </a:rPr>
              <a:t>anonymes. </a:t>
            </a:r>
            <a:r>
              <a:rPr sz="2000" spc="-5" dirty="0">
                <a:solidFill>
                  <a:srgbClr val="28425C"/>
                </a:solidFill>
                <a:latin typeface="Calibri"/>
                <a:cs typeface="Calibri"/>
              </a:rPr>
              <a:t>Comment </a:t>
            </a:r>
            <a:r>
              <a:rPr sz="2000" spc="-20" dirty="0">
                <a:solidFill>
                  <a:srgbClr val="28425C"/>
                </a:solidFill>
                <a:latin typeface="Calibri"/>
                <a:cs typeface="Calibri"/>
              </a:rPr>
              <a:t>faire</a:t>
            </a:r>
            <a:r>
              <a:rPr sz="2000" spc="-40" dirty="0">
                <a:solidFill>
                  <a:srgbClr val="28425C"/>
                </a:solidFill>
                <a:latin typeface="Calibri"/>
                <a:cs typeface="Calibri"/>
              </a:rPr>
              <a:t> </a:t>
            </a:r>
            <a:r>
              <a:rPr sz="2000" dirty="0">
                <a:solidFill>
                  <a:srgbClr val="28425C"/>
                </a:solidFill>
                <a:latin typeface="Calibri"/>
                <a:cs typeface="Calibri"/>
              </a:rPr>
              <a:t>?</a:t>
            </a:r>
            <a:endParaRPr lang="fr-FR" sz="2000" dirty="0">
              <a:solidFill>
                <a:srgbClr val="28425C"/>
              </a:solidFill>
              <a:latin typeface="Calibri"/>
              <a:cs typeface="Calibri"/>
            </a:endParaRPr>
          </a:p>
          <a:p>
            <a:pPr marL="525463" marR="5080" indent="-285750" algn="just">
              <a:lnSpc>
                <a:spcPts val="2590"/>
              </a:lnSpc>
              <a:spcBef>
                <a:spcPts val="425"/>
              </a:spcBef>
              <a:buFont typeface="Arial" panose="020B0604020202020204" pitchFamily="34" charset="0"/>
              <a:buChar char="•"/>
            </a:pPr>
            <a:r>
              <a:rPr sz="1600" spc="-10" dirty="0">
                <a:solidFill>
                  <a:srgbClr val="01030A"/>
                </a:solidFill>
                <a:latin typeface="Arial"/>
                <a:cs typeface="Arial"/>
              </a:rPr>
              <a:t>Dans </a:t>
            </a:r>
            <a:r>
              <a:rPr sz="1600" spc="-5" dirty="0">
                <a:solidFill>
                  <a:srgbClr val="01030A"/>
                </a:solidFill>
                <a:latin typeface="Arial"/>
                <a:cs typeface="Arial"/>
              </a:rPr>
              <a:t>la mise </a:t>
            </a:r>
            <a:r>
              <a:rPr sz="1600" dirty="0">
                <a:solidFill>
                  <a:srgbClr val="01030A"/>
                </a:solidFill>
                <a:latin typeface="Arial"/>
                <a:cs typeface="Arial"/>
              </a:rPr>
              <a:t>à </a:t>
            </a:r>
            <a:r>
              <a:rPr sz="1600" spc="-10" dirty="0">
                <a:solidFill>
                  <a:srgbClr val="01030A"/>
                </a:solidFill>
                <a:latin typeface="Arial"/>
                <a:cs typeface="Arial"/>
              </a:rPr>
              <a:t>jour </a:t>
            </a:r>
            <a:r>
              <a:rPr sz="1600" spc="-5" dirty="0">
                <a:solidFill>
                  <a:srgbClr val="01030A"/>
                </a:solidFill>
                <a:latin typeface="Arial"/>
                <a:cs typeface="Arial"/>
              </a:rPr>
              <a:t>introduite </a:t>
            </a:r>
            <a:r>
              <a:rPr sz="1600" spc="-10" dirty="0">
                <a:solidFill>
                  <a:srgbClr val="01030A"/>
                </a:solidFill>
                <a:latin typeface="Arial"/>
                <a:cs typeface="Arial"/>
              </a:rPr>
              <a:t>par </a:t>
            </a:r>
            <a:r>
              <a:rPr sz="1600" spc="-5" dirty="0">
                <a:solidFill>
                  <a:srgbClr val="01030A"/>
                </a:solidFill>
                <a:latin typeface="Arial"/>
                <a:cs typeface="Arial"/>
              </a:rPr>
              <a:t>le </a:t>
            </a:r>
            <a:r>
              <a:rPr sz="1600" spc="-10" dirty="0">
                <a:solidFill>
                  <a:srgbClr val="01030A"/>
                </a:solidFill>
                <a:latin typeface="Arial"/>
                <a:cs typeface="Arial"/>
              </a:rPr>
              <a:t>décret </a:t>
            </a:r>
            <a:r>
              <a:rPr sz="1600" spc="-5" dirty="0">
                <a:solidFill>
                  <a:srgbClr val="01030A"/>
                </a:solidFill>
                <a:latin typeface="Arial"/>
                <a:cs typeface="Arial"/>
              </a:rPr>
              <a:t>n°2022-813 du 16 mai 2022 modifiant le décret n°2009-158, la  </a:t>
            </a:r>
            <a:r>
              <a:rPr sz="1600" spc="-10" dirty="0">
                <a:solidFill>
                  <a:srgbClr val="01030A"/>
                </a:solidFill>
                <a:latin typeface="Arial"/>
                <a:cs typeface="Arial"/>
              </a:rPr>
              <a:t>réglementation exige, désormais que </a:t>
            </a:r>
            <a:r>
              <a:rPr sz="1600" spc="-5" dirty="0">
                <a:solidFill>
                  <a:srgbClr val="01030A"/>
                </a:solidFill>
                <a:latin typeface="Arial"/>
                <a:cs typeface="Arial"/>
              </a:rPr>
              <a:t>le </a:t>
            </a:r>
            <a:r>
              <a:rPr sz="1600" spc="-10" dirty="0">
                <a:solidFill>
                  <a:srgbClr val="01030A"/>
                </a:solidFill>
                <a:latin typeface="Arial"/>
                <a:cs typeface="Arial"/>
              </a:rPr>
              <a:t>rapport </a:t>
            </a:r>
            <a:r>
              <a:rPr sz="1600" spc="-5" dirty="0">
                <a:solidFill>
                  <a:srgbClr val="01030A"/>
                </a:solidFill>
                <a:latin typeface="Arial"/>
                <a:cs typeface="Arial"/>
              </a:rPr>
              <a:t>d’activité précise</a:t>
            </a:r>
            <a:r>
              <a:rPr sz="1600" spc="180" dirty="0">
                <a:solidFill>
                  <a:srgbClr val="01030A"/>
                </a:solidFill>
                <a:latin typeface="Arial"/>
                <a:cs typeface="Arial"/>
              </a:rPr>
              <a:t> </a:t>
            </a:r>
            <a:r>
              <a:rPr sz="1600" dirty="0">
                <a:solidFill>
                  <a:srgbClr val="01030A"/>
                </a:solidFill>
                <a:latin typeface="Arial"/>
                <a:cs typeface="Arial"/>
              </a:rPr>
              <a:t>:</a:t>
            </a:r>
            <a:endParaRPr sz="1600" dirty="0">
              <a:latin typeface="Arial"/>
              <a:cs typeface="Arial"/>
            </a:endParaRPr>
          </a:p>
          <a:p>
            <a:pPr marL="1036955" lvl="2" indent="-285750">
              <a:spcBef>
                <a:spcPts val="825"/>
              </a:spcBef>
              <a:buClr>
                <a:schemeClr val="tx1"/>
              </a:buClr>
              <a:buFont typeface="Arial" panose="020B0604020202020204" pitchFamily="34" charset="0"/>
              <a:buChar char="•"/>
              <a:tabLst>
                <a:tab pos="485775" algn="l"/>
              </a:tabLst>
            </a:pPr>
            <a:r>
              <a:rPr sz="1400" spc="-5" dirty="0">
                <a:solidFill>
                  <a:srgbClr val="01030A"/>
                </a:solidFill>
                <a:latin typeface="Arial"/>
                <a:cs typeface="Arial"/>
              </a:rPr>
              <a:t>La </a:t>
            </a:r>
            <a:r>
              <a:rPr sz="1400" dirty="0">
                <a:solidFill>
                  <a:srgbClr val="01030A"/>
                </a:solidFill>
                <a:latin typeface="Arial"/>
                <a:cs typeface="Arial"/>
              </a:rPr>
              <a:t>liste </a:t>
            </a:r>
            <a:r>
              <a:rPr sz="1400" spc="-10" dirty="0">
                <a:solidFill>
                  <a:srgbClr val="01030A"/>
                </a:solidFill>
                <a:latin typeface="Arial"/>
                <a:cs typeface="Arial"/>
              </a:rPr>
              <a:t>des </a:t>
            </a:r>
            <a:r>
              <a:rPr sz="1400" spc="-5" dirty="0">
                <a:solidFill>
                  <a:srgbClr val="01030A"/>
                </a:solidFill>
                <a:latin typeface="Arial"/>
                <a:cs typeface="Arial"/>
              </a:rPr>
              <a:t>libéralités reçues, leurs </a:t>
            </a:r>
            <a:r>
              <a:rPr sz="1400" spc="-10" dirty="0">
                <a:solidFill>
                  <a:srgbClr val="01030A"/>
                </a:solidFill>
                <a:latin typeface="Arial"/>
                <a:cs typeface="Arial"/>
              </a:rPr>
              <a:t>montants </a:t>
            </a:r>
            <a:r>
              <a:rPr sz="1400" spc="-5" dirty="0">
                <a:solidFill>
                  <a:srgbClr val="01030A"/>
                </a:solidFill>
                <a:latin typeface="Arial"/>
                <a:cs typeface="Arial"/>
              </a:rPr>
              <a:t>et les </a:t>
            </a:r>
            <a:r>
              <a:rPr sz="1400" spc="-10" dirty="0">
                <a:solidFill>
                  <a:srgbClr val="01030A"/>
                </a:solidFill>
                <a:latin typeface="Arial"/>
                <a:cs typeface="Arial"/>
              </a:rPr>
              <a:t>personnes </a:t>
            </a:r>
            <a:r>
              <a:rPr sz="1400" spc="-5" dirty="0">
                <a:solidFill>
                  <a:srgbClr val="01030A"/>
                </a:solidFill>
                <a:latin typeface="Arial"/>
                <a:cs typeface="Arial"/>
              </a:rPr>
              <a:t>émettrices de ces libéralités</a:t>
            </a:r>
            <a:r>
              <a:rPr sz="1400" spc="145" dirty="0">
                <a:solidFill>
                  <a:srgbClr val="01030A"/>
                </a:solidFill>
                <a:latin typeface="Arial"/>
                <a:cs typeface="Arial"/>
              </a:rPr>
              <a:t> </a:t>
            </a:r>
            <a:r>
              <a:rPr sz="1400" spc="-5" dirty="0">
                <a:solidFill>
                  <a:srgbClr val="01030A"/>
                </a:solidFill>
                <a:latin typeface="Arial"/>
                <a:cs typeface="Arial"/>
              </a:rPr>
              <a:t>;</a:t>
            </a:r>
            <a:endParaRPr sz="1400" dirty="0">
              <a:latin typeface="Arial"/>
              <a:cs typeface="Arial"/>
            </a:endParaRPr>
          </a:p>
          <a:p>
            <a:pPr marL="1036955" marR="6985" lvl="2" indent="-285750">
              <a:spcBef>
                <a:spcPts val="770"/>
              </a:spcBef>
              <a:buClr>
                <a:schemeClr val="tx1"/>
              </a:buClr>
              <a:buFont typeface="Arial" panose="020B0604020202020204" pitchFamily="34" charset="0"/>
              <a:buChar char="•"/>
              <a:tabLst>
                <a:tab pos="485775" algn="l"/>
              </a:tabLst>
            </a:pPr>
            <a:r>
              <a:rPr sz="1400" spc="-5" dirty="0">
                <a:solidFill>
                  <a:srgbClr val="01030A"/>
                </a:solidFill>
                <a:latin typeface="Arial"/>
                <a:cs typeface="Arial"/>
              </a:rPr>
              <a:t>La </a:t>
            </a:r>
            <a:r>
              <a:rPr sz="1400" spc="-10" dirty="0">
                <a:solidFill>
                  <a:srgbClr val="01030A"/>
                </a:solidFill>
                <a:latin typeface="Arial"/>
                <a:cs typeface="Arial"/>
              </a:rPr>
              <a:t>dénomination, </a:t>
            </a:r>
            <a:r>
              <a:rPr sz="1400" spc="-5" dirty="0">
                <a:solidFill>
                  <a:srgbClr val="01030A"/>
                </a:solidFill>
                <a:latin typeface="Arial"/>
                <a:cs typeface="Arial"/>
              </a:rPr>
              <a:t>l'adresse du siège social, l'adresse électronique, les </a:t>
            </a:r>
            <a:r>
              <a:rPr sz="1400" spc="-10" dirty="0">
                <a:solidFill>
                  <a:srgbClr val="01030A"/>
                </a:solidFill>
                <a:latin typeface="Arial"/>
                <a:cs typeface="Arial"/>
              </a:rPr>
              <a:t>coordonnées </a:t>
            </a:r>
            <a:r>
              <a:rPr sz="1400" spc="-5" dirty="0">
                <a:solidFill>
                  <a:srgbClr val="01030A"/>
                </a:solidFill>
                <a:latin typeface="Arial"/>
                <a:cs typeface="Arial"/>
              </a:rPr>
              <a:t>téléphoniques et </a:t>
            </a:r>
            <a:r>
              <a:rPr sz="1400" dirty="0">
                <a:solidFill>
                  <a:srgbClr val="01030A"/>
                </a:solidFill>
                <a:latin typeface="Arial"/>
                <a:cs typeface="Arial"/>
              </a:rPr>
              <a:t>la </a:t>
            </a:r>
            <a:r>
              <a:rPr sz="1400" spc="-5" dirty="0">
                <a:solidFill>
                  <a:srgbClr val="01030A"/>
                </a:solidFill>
                <a:latin typeface="Arial"/>
                <a:cs typeface="Arial"/>
              </a:rPr>
              <a:t>nature </a:t>
            </a:r>
            <a:r>
              <a:rPr sz="1400" spc="-10" dirty="0">
                <a:solidFill>
                  <a:srgbClr val="01030A"/>
                </a:solidFill>
                <a:latin typeface="Arial"/>
                <a:cs typeface="Arial"/>
              </a:rPr>
              <a:t>des  personnes </a:t>
            </a:r>
            <a:r>
              <a:rPr sz="1400" spc="-5" dirty="0">
                <a:solidFill>
                  <a:srgbClr val="01030A"/>
                </a:solidFill>
                <a:latin typeface="Arial"/>
                <a:cs typeface="Arial"/>
              </a:rPr>
              <a:t>morales bénéficiaires </a:t>
            </a:r>
            <a:r>
              <a:rPr sz="1400" spc="-10" dirty="0">
                <a:solidFill>
                  <a:srgbClr val="01030A"/>
                </a:solidFill>
                <a:latin typeface="Arial"/>
                <a:cs typeface="Arial"/>
              </a:rPr>
              <a:t>des </a:t>
            </a:r>
            <a:r>
              <a:rPr sz="1400" spc="-5" dirty="0">
                <a:solidFill>
                  <a:srgbClr val="01030A"/>
                </a:solidFill>
                <a:latin typeface="Arial"/>
                <a:cs typeface="Arial"/>
              </a:rPr>
              <a:t>redistributions et les </a:t>
            </a:r>
            <a:r>
              <a:rPr sz="1400" spc="-10" dirty="0">
                <a:solidFill>
                  <a:srgbClr val="01030A"/>
                </a:solidFill>
                <a:latin typeface="Arial"/>
                <a:cs typeface="Arial"/>
              </a:rPr>
              <a:t>montants des </a:t>
            </a:r>
            <a:r>
              <a:rPr sz="1400" spc="-5" dirty="0">
                <a:solidFill>
                  <a:srgbClr val="01030A"/>
                </a:solidFill>
                <a:latin typeface="Arial"/>
                <a:cs typeface="Arial"/>
              </a:rPr>
              <a:t>redistributions</a:t>
            </a:r>
            <a:r>
              <a:rPr sz="1400" spc="150" dirty="0">
                <a:solidFill>
                  <a:srgbClr val="01030A"/>
                </a:solidFill>
                <a:latin typeface="Arial"/>
                <a:cs typeface="Arial"/>
              </a:rPr>
              <a:t> </a:t>
            </a:r>
            <a:r>
              <a:rPr sz="1400" spc="-5" dirty="0">
                <a:solidFill>
                  <a:srgbClr val="01030A"/>
                </a:solidFill>
                <a:latin typeface="Arial"/>
                <a:cs typeface="Arial"/>
              </a:rPr>
              <a:t>versées.</a:t>
            </a:r>
            <a:endParaRPr sz="1400" dirty="0">
              <a:latin typeface="Arial"/>
              <a:cs typeface="Arial"/>
            </a:endParaRPr>
          </a:p>
          <a:p>
            <a:pPr marL="541338" indent="-276225">
              <a:spcBef>
                <a:spcPts val="805"/>
              </a:spcBef>
              <a:buClr>
                <a:schemeClr val="tx1"/>
              </a:buClr>
              <a:buFont typeface="Arial" panose="020B0604020202020204" pitchFamily="34" charset="0"/>
              <a:buChar char="•"/>
              <a:tabLst>
                <a:tab pos="203200" algn="l"/>
              </a:tabLst>
            </a:pPr>
            <a:r>
              <a:rPr sz="1600" spc="-25" dirty="0">
                <a:solidFill>
                  <a:srgbClr val="01030A"/>
                </a:solidFill>
                <a:latin typeface="Arial"/>
                <a:cs typeface="Arial"/>
              </a:rPr>
              <a:t>Toutefois, </a:t>
            </a:r>
            <a:r>
              <a:rPr sz="1600" spc="-5" dirty="0">
                <a:solidFill>
                  <a:srgbClr val="01030A"/>
                </a:solidFill>
                <a:latin typeface="Arial"/>
                <a:cs typeface="Arial"/>
              </a:rPr>
              <a:t>cette </a:t>
            </a:r>
            <a:r>
              <a:rPr sz="1600" spc="-10" dirty="0">
                <a:solidFill>
                  <a:srgbClr val="01030A"/>
                </a:solidFill>
                <a:latin typeface="Arial"/>
                <a:cs typeface="Arial"/>
              </a:rPr>
              <a:t>exigence n’est prévue que pour </a:t>
            </a:r>
            <a:r>
              <a:rPr sz="1600" spc="-5" dirty="0">
                <a:solidFill>
                  <a:srgbClr val="01030A"/>
                </a:solidFill>
                <a:latin typeface="Arial"/>
                <a:cs typeface="Arial"/>
              </a:rPr>
              <a:t>le </a:t>
            </a:r>
            <a:r>
              <a:rPr sz="1600" spc="-10" dirty="0">
                <a:solidFill>
                  <a:srgbClr val="01030A"/>
                </a:solidFill>
                <a:latin typeface="Arial"/>
                <a:cs typeface="Arial"/>
              </a:rPr>
              <a:t>rapport </a:t>
            </a:r>
            <a:r>
              <a:rPr sz="1600" spc="-5" dirty="0">
                <a:solidFill>
                  <a:srgbClr val="01030A"/>
                </a:solidFill>
                <a:latin typeface="Arial"/>
                <a:cs typeface="Arial"/>
              </a:rPr>
              <a:t>d’activité </a:t>
            </a:r>
            <a:r>
              <a:rPr sz="1600" spc="-10" dirty="0">
                <a:solidFill>
                  <a:srgbClr val="01030A"/>
                </a:solidFill>
                <a:latin typeface="Arial"/>
                <a:cs typeface="Arial"/>
              </a:rPr>
              <a:t>qui n’est diffusé</a:t>
            </a:r>
            <a:r>
              <a:rPr sz="1600" spc="254" dirty="0">
                <a:solidFill>
                  <a:srgbClr val="01030A"/>
                </a:solidFill>
                <a:latin typeface="Arial"/>
                <a:cs typeface="Arial"/>
              </a:rPr>
              <a:t> </a:t>
            </a:r>
            <a:r>
              <a:rPr sz="1600" dirty="0">
                <a:solidFill>
                  <a:srgbClr val="01030A"/>
                </a:solidFill>
                <a:latin typeface="Arial"/>
                <a:cs typeface="Arial"/>
              </a:rPr>
              <a:t>:</a:t>
            </a:r>
            <a:endParaRPr sz="1600" dirty="0">
              <a:latin typeface="Arial"/>
              <a:cs typeface="Arial"/>
            </a:endParaRPr>
          </a:p>
          <a:p>
            <a:pPr marL="1036955" lvl="2" indent="-285750">
              <a:spcBef>
                <a:spcPts val="825"/>
              </a:spcBef>
              <a:buClr>
                <a:schemeClr val="tx1"/>
              </a:buClr>
              <a:buFont typeface="Arial" panose="020B0604020202020204" pitchFamily="34" charset="0"/>
              <a:buChar char="•"/>
              <a:tabLst>
                <a:tab pos="485775" algn="l"/>
              </a:tabLst>
            </a:pPr>
            <a:r>
              <a:rPr sz="1400" spc="-5" dirty="0">
                <a:solidFill>
                  <a:srgbClr val="01030A"/>
                </a:solidFill>
                <a:latin typeface="Arial"/>
                <a:cs typeface="Arial"/>
              </a:rPr>
              <a:t>Qu’à l’autorité administrative (préfecture)</a:t>
            </a:r>
            <a:r>
              <a:rPr sz="1400" spc="55" dirty="0">
                <a:solidFill>
                  <a:srgbClr val="01030A"/>
                </a:solidFill>
                <a:latin typeface="Arial"/>
                <a:cs typeface="Arial"/>
              </a:rPr>
              <a:t> </a:t>
            </a:r>
            <a:r>
              <a:rPr sz="1400" spc="-5" dirty="0">
                <a:solidFill>
                  <a:srgbClr val="01030A"/>
                </a:solidFill>
                <a:latin typeface="Arial"/>
                <a:cs typeface="Arial"/>
              </a:rPr>
              <a:t>;</a:t>
            </a:r>
            <a:endParaRPr sz="1400" dirty="0">
              <a:latin typeface="Arial"/>
              <a:cs typeface="Arial"/>
            </a:endParaRPr>
          </a:p>
          <a:p>
            <a:pPr marL="1036955" lvl="2" indent="-285750">
              <a:spcBef>
                <a:spcPts val="770"/>
              </a:spcBef>
              <a:buClr>
                <a:schemeClr val="tx1"/>
              </a:buClr>
              <a:buFont typeface="Arial" panose="020B0604020202020204" pitchFamily="34" charset="0"/>
              <a:buChar char="•"/>
              <a:tabLst>
                <a:tab pos="485775" algn="l"/>
              </a:tabLst>
            </a:pPr>
            <a:r>
              <a:rPr sz="1400" spc="-5" dirty="0">
                <a:solidFill>
                  <a:srgbClr val="01030A"/>
                </a:solidFill>
                <a:latin typeface="Arial"/>
                <a:cs typeface="Arial"/>
              </a:rPr>
              <a:t>Aux </a:t>
            </a:r>
            <a:r>
              <a:rPr sz="1400" spc="-10" dirty="0">
                <a:solidFill>
                  <a:srgbClr val="01030A"/>
                </a:solidFill>
                <a:latin typeface="Arial"/>
                <a:cs typeface="Arial"/>
              </a:rPr>
              <a:t>membres </a:t>
            </a:r>
            <a:r>
              <a:rPr sz="1400" spc="-5" dirty="0">
                <a:solidFill>
                  <a:srgbClr val="01030A"/>
                </a:solidFill>
                <a:latin typeface="Arial"/>
                <a:cs typeface="Arial"/>
              </a:rPr>
              <a:t>du conseil d’administration </a:t>
            </a:r>
            <a:r>
              <a:rPr sz="1400" spc="-10" dirty="0">
                <a:solidFill>
                  <a:srgbClr val="01030A"/>
                </a:solidFill>
                <a:latin typeface="Arial"/>
                <a:cs typeface="Arial"/>
              </a:rPr>
              <a:t>(pour</a:t>
            </a:r>
            <a:r>
              <a:rPr sz="1400" spc="60" dirty="0">
                <a:solidFill>
                  <a:srgbClr val="01030A"/>
                </a:solidFill>
                <a:latin typeface="Arial"/>
                <a:cs typeface="Arial"/>
              </a:rPr>
              <a:t> </a:t>
            </a:r>
            <a:r>
              <a:rPr sz="1400" spc="-10" dirty="0">
                <a:solidFill>
                  <a:srgbClr val="01030A"/>
                </a:solidFill>
                <a:latin typeface="Arial"/>
                <a:cs typeface="Arial"/>
              </a:rPr>
              <a:t>approbation).</a:t>
            </a:r>
            <a:endParaRPr sz="1400" dirty="0">
              <a:latin typeface="Arial"/>
              <a:cs typeface="Arial"/>
            </a:endParaRPr>
          </a:p>
          <a:p>
            <a:pPr marL="628650" indent="-363538">
              <a:lnSpc>
                <a:spcPct val="100000"/>
              </a:lnSpc>
              <a:spcBef>
                <a:spcPts val="805"/>
              </a:spcBef>
              <a:buClr>
                <a:schemeClr val="tx1"/>
              </a:buClr>
              <a:buFont typeface="Arial" panose="020B0604020202020204" pitchFamily="34" charset="0"/>
              <a:buChar char="•"/>
              <a:tabLst>
                <a:tab pos="203200" algn="l"/>
              </a:tabLst>
            </a:pPr>
            <a:r>
              <a:rPr sz="1600" spc="-10" dirty="0">
                <a:solidFill>
                  <a:srgbClr val="01030A"/>
                </a:solidFill>
                <a:latin typeface="Arial"/>
                <a:cs typeface="Arial"/>
              </a:rPr>
              <a:t>Les </a:t>
            </a:r>
            <a:r>
              <a:rPr sz="1600" spc="-5" dirty="0">
                <a:solidFill>
                  <a:srgbClr val="01030A"/>
                </a:solidFill>
                <a:latin typeface="Arial"/>
                <a:cs typeface="Arial"/>
              </a:rPr>
              <a:t>autres </a:t>
            </a:r>
            <a:r>
              <a:rPr sz="1600" spc="-10" dirty="0">
                <a:solidFill>
                  <a:srgbClr val="01030A"/>
                </a:solidFill>
                <a:latin typeface="Arial"/>
                <a:cs typeface="Arial"/>
              </a:rPr>
              <a:t>documents </a:t>
            </a:r>
            <a:r>
              <a:rPr sz="1600" spc="-5" dirty="0">
                <a:solidFill>
                  <a:srgbClr val="01030A"/>
                </a:solidFill>
                <a:latin typeface="Arial"/>
                <a:cs typeface="Arial"/>
              </a:rPr>
              <a:t>de communication (rapport </a:t>
            </a:r>
            <a:r>
              <a:rPr sz="1600" spc="-10" dirty="0">
                <a:solidFill>
                  <a:srgbClr val="01030A"/>
                </a:solidFill>
                <a:latin typeface="Arial"/>
                <a:cs typeface="Arial"/>
              </a:rPr>
              <a:t>annuel, annexe aux </a:t>
            </a:r>
            <a:r>
              <a:rPr sz="1600" spc="-5" dirty="0">
                <a:solidFill>
                  <a:srgbClr val="01030A"/>
                </a:solidFill>
                <a:latin typeface="Arial"/>
                <a:cs typeface="Arial"/>
              </a:rPr>
              <a:t>comptes) </a:t>
            </a:r>
            <a:r>
              <a:rPr sz="1600" spc="-10" dirty="0">
                <a:solidFill>
                  <a:srgbClr val="01030A"/>
                </a:solidFill>
                <a:latin typeface="Arial"/>
                <a:cs typeface="Arial"/>
              </a:rPr>
              <a:t>peuvent </a:t>
            </a:r>
            <a:r>
              <a:rPr sz="1600" spc="-5" dirty="0">
                <a:solidFill>
                  <a:srgbClr val="01030A"/>
                </a:solidFill>
                <a:latin typeface="Arial"/>
                <a:cs typeface="Arial"/>
              </a:rPr>
              <a:t>être</a:t>
            </a:r>
            <a:r>
              <a:rPr sz="1600" spc="270" dirty="0">
                <a:solidFill>
                  <a:srgbClr val="01030A"/>
                </a:solidFill>
                <a:latin typeface="Arial"/>
                <a:cs typeface="Arial"/>
              </a:rPr>
              <a:t> </a:t>
            </a:r>
            <a:r>
              <a:rPr sz="1600" spc="-10" dirty="0">
                <a:solidFill>
                  <a:srgbClr val="01030A"/>
                </a:solidFill>
                <a:latin typeface="Arial"/>
                <a:cs typeface="Arial"/>
              </a:rPr>
              <a:t>anonymes.</a:t>
            </a:r>
            <a:endParaRPr sz="1600" dirty="0">
              <a:latin typeface="Arial"/>
              <a:cs typeface="Arial"/>
            </a:endParaRPr>
          </a:p>
        </p:txBody>
      </p:sp>
      <p:pic>
        <p:nvPicPr>
          <p:cNvPr id="2" name="Picture 2">
            <a:extLst>
              <a:ext uri="{FF2B5EF4-FFF2-40B4-BE49-F238E27FC236}">
                <a16:creationId xmlns:a16="http://schemas.microsoft.com/office/drawing/2014/main" id="{968EFC49-C514-F428-BE16-C82E77877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62" y="573626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88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33970" y="2287905"/>
            <a:ext cx="114291" cy="1706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18108" y="2185376"/>
            <a:ext cx="11012170" cy="2627001"/>
          </a:xfrm>
          <a:prstGeom prst="rect">
            <a:avLst/>
          </a:prstGeom>
        </p:spPr>
        <p:txBody>
          <a:bodyPr vert="horz" wrap="square" lIns="0" tIns="53975" rIns="0" bIns="0" rtlCol="0">
            <a:spAutoFit/>
          </a:bodyPr>
          <a:lstStyle/>
          <a:p>
            <a:pPr marL="240665" marR="5080">
              <a:lnSpc>
                <a:spcPts val="2590"/>
              </a:lnSpc>
              <a:spcBef>
                <a:spcPts val="425"/>
              </a:spcBef>
              <a:tabLst>
                <a:tab pos="8637905" algn="l"/>
              </a:tabLst>
            </a:pPr>
            <a:r>
              <a:rPr sz="2400" spc="-5" dirty="0">
                <a:solidFill>
                  <a:srgbClr val="28425C"/>
                </a:solidFill>
                <a:latin typeface="Calibri"/>
                <a:cs typeface="Calibri"/>
              </a:rPr>
              <a:t>Un</a:t>
            </a:r>
            <a:r>
              <a:rPr sz="2400" spc="215" dirty="0">
                <a:solidFill>
                  <a:srgbClr val="28425C"/>
                </a:solidFill>
                <a:latin typeface="Calibri"/>
                <a:cs typeface="Calibri"/>
              </a:rPr>
              <a:t> </a:t>
            </a:r>
            <a:r>
              <a:rPr sz="2400" spc="-15" dirty="0">
                <a:solidFill>
                  <a:srgbClr val="28425C"/>
                </a:solidFill>
                <a:latin typeface="Calibri"/>
                <a:cs typeface="Calibri"/>
              </a:rPr>
              <a:t>fonds</a:t>
            </a:r>
            <a:r>
              <a:rPr sz="2400" spc="215" dirty="0">
                <a:solidFill>
                  <a:srgbClr val="28425C"/>
                </a:solidFill>
                <a:latin typeface="Calibri"/>
                <a:cs typeface="Calibri"/>
              </a:rPr>
              <a:t> </a:t>
            </a:r>
            <a:r>
              <a:rPr sz="2400" spc="-5" dirty="0">
                <a:solidFill>
                  <a:srgbClr val="28425C"/>
                </a:solidFill>
                <a:latin typeface="Calibri"/>
                <a:cs typeface="Calibri"/>
              </a:rPr>
              <a:t>de</a:t>
            </a:r>
            <a:r>
              <a:rPr sz="2400" spc="235" dirty="0">
                <a:solidFill>
                  <a:srgbClr val="28425C"/>
                </a:solidFill>
                <a:latin typeface="Calibri"/>
                <a:cs typeface="Calibri"/>
              </a:rPr>
              <a:t> </a:t>
            </a:r>
            <a:r>
              <a:rPr sz="2400" spc="-10" dirty="0">
                <a:solidFill>
                  <a:srgbClr val="28425C"/>
                </a:solidFill>
                <a:latin typeface="Calibri"/>
                <a:cs typeface="Calibri"/>
              </a:rPr>
              <a:t>dotation</a:t>
            </a:r>
            <a:r>
              <a:rPr sz="2400" spc="215" dirty="0">
                <a:solidFill>
                  <a:srgbClr val="28425C"/>
                </a:solidFill>
                <a:latin typeface="Calibri"/>
                <a:cs typeface="Calibri"/>
              </a:rPr>
              <a:t> </a:t>
            </a:r>
            <a:r>
              <a:rPr sz="2400" spc="-5" dirty="0">
                <a:solidFill>
                  <a:srgbClr val="28425C"/>
                </a:solidFill>
                <a:latin typeface="Calibri"/>
                <a:cs typeface="Calibri"/>
              </a:rPr>
              <a:t>peut-il</a:t>
            </a:r>
            <a:r>
              <a:rPr sz="2400" spc="220" dirty="0">
                <a:solidFill>
                  <a:srgbClr val="28425C"/>
                </a:solidFill>
                <a:latin typeface="Calibri"/>
                <a:cs typeface="Calibri"/>
              </a:rPr>
              <a:t> </a:t>
            </a:r>
            <a:r>
              <a:rPr sz="2400" spc="-15" dirty="0">
                <a:solidFill>
                  <a:srgbClr val="28425C"/>
                </a:solidFill>
                <a:latin typeface="Calibri"/>
                <a:cs typeface="Calibri"/>
              </a:rPr>
              <a:t>avoir</a:t>
            </a:r>
            <a:r>
              <a:rPr sz="2400" spc="220" dirty="0">
                <a:solidFill>
                  <a:srgbClr val="28425C"/>
                </a:solidFill>
                <a:latin typeface="Calibri"/>
                <a:cs typeface="Calibri"/>
              </a:rPr>
              <a:t> </a:t>
            </a:r>
            <a:r>
              <a:rPr sz="2400" spc="-10" dirty="0">
                <a:solidFill>
                  <a:srgbClr val="28425C"/>
                </a:solidFill>
                <a:latin typeface="Calibri"/>
                <a:cs typeface="Calibri"/>
              </a:rPr>
              <a:t>un</a:t>
            </a:r>
            <a:r>
              <a:rPr sz="2400" spc="215" dirty="0">
                <a:solidFill>
                  <a:srgbClr val="28425C"/>
                </a:solidFill>
                <a:latin typeface="Calibri"/>
                <a:cs typeface="Calibri"/>
              </a:rPr>
              <a:t> </a:t>
            </a:r>
            <a:r>
              <a:rPr sz="2400" spc="-15" dirty="0">
                <a:solidFill>
                  <a:srgbClr val="28425C"/>
                </a:solidFill>
                <a:latin typeface="Calibri"/>
                <a:cs typeface="Calibri"/>
              </a:rPr>
              <a:t>résultat</a:t>
            </a:r>
            <a:r>
              <a:rPr sz="2400" spc="215" dirty="0">
                <a:solidFill>
                  <a:srgbClr val="28425C"/>
                </a:solidFill>
                <a:latin typeface="Calibri"/>
                <a:cs typeface="Calibri"/>
              </a:rPr>
              <a:t> </a:t>
            </a:r>
            <a:r>
              <a:rPr sz="2400" spc="-10" dirty="0">
                <a:solidFill>
                  <a:srgbClr val="28425C"/>
                </a:solidFill>
                <a:latin typeface="Calibri"/>
                <a:cs typeface="Calibri"/>
              </a:rPr>
              <a:t>déficitaire</a:t>
            </a:r>
            <a:r>
              <a:rPr sz="2400" spc="220" dirty="0">
                <a:solidFill>
                  <a:srgbClr val="28425C"/>
                </a:solidFill>
                <a:latin typeface="Calibri"/>
                <a:cs typeface="Calibri"/>
              </a:rPr>
              <a:t> </a:t>
            </a:r>
            <a:r>
              <a:rPr sz="2400" dirty="0">
                <a:solidFill>
                  <a:srgbClr val="28425C"/>
                </a:solidFill>
                <a:latin typeface="Calibri"/>
                <a:cs typeface="Calibri"/>
              </a:rPr>
              <a:t>?</a:t>
            </a:r>
            <a:r>
              <a:rPr sz="2400" spc="210" dirty="0">
                <a:solidFill>
                  <a:srgbClr val="28425C"/>
                </a:solidFill>
                <a:latin typeface="Calibri"/>
                <a:cs typeface="Calibri"/>
              </a:rPr>
              <a:t> </a:t>
            </a:r>
            <a:r>
              <a:rPr sz="2400" spc="-10" dirty="0">
                <a:solidFill>
                  <a:srgbClr val="28425C"/>
                </a:solidFill>
                <a:latin typeface="Calibri"/>
                <a:cs typeface="Calibri"/>
              </a:rPr>
              <a:t>Si</a:t>
            </a:r>
            <a:r>
              <a:rPr sz="2400" spc="215" dirty="0">
                <a:solidFill>
                  <a:srgbClr val="28425C"/>
                </a:solidFill>
                <a:latin typeface="Calibri"/>
                <a:cs typeface="Calibri"/>
              </a:rPr>
              <a:t> </a:t>
            </a:r>
            <a:r>
              <a:rPr sz="2400" spc="-5" dirty="0">
                <a:solidFill>
                  <a:srgbClr val="28425C"/>
                </a:solidFill>
                <a:latin typeface="Calibri"/>
                <a:cs typeface="Calibri"/>
              </a:rPr>
              <a:t>oui,	quelles </a:t>
            </a:r>
            <a:r>
              <a:rPr sz="2400" dirty="0">
                <a:solidFill>
                  <a:srgbClr val="28425C"/>
                </a:solidFill>
                <a:latin typeface="Calibri"/>
                <a:cs typeface="Calibri"/>
              </a:rPr>
              <a:t>en </a:t>
            </a:r>
            <a:r>
              <a:rPr sz="2400" spc="-10" dirty="0">
                <a:solidFill>
                  <a:srgbClr val="28425C"/>
                </a:solidFill>
                <a:latin typeface="Calibri"/>
                <a:cs typeface="Calibri"/>
              </a:rPr>
              <a:t>sont </a:t>
            </a:r>
            <a:r>
              <a:rPr sz="2400" spc="-5" dirty="0">
                <a:solidFill>
                  <a:srgbClr val="28425C"/>
                </a:solidFill>
                <a:latin typeface="Calibri"/>
                <a:cs typeface="Calibri"/>
              </a:rPr>
              <a:t>les  conséquences</a:t>
            </a:r>
            <a:r>
              <a:rPr sz="2400" spc="-10" dirty="0">
                <a:solidFill>
                  <a:srgbClr val="28425C"/>
                </a:solidFill>
                <a:latin typeface="Calibri"/>
                <a:cs typeface="Calibri"/>
              </a:rPr>
              <a:t> </a:t>
            </a:r>
            <a:r>
              <a:rPr sz="2400" dirty="0">
                <a:solidFill>
                  <a:srgbClr val="28425C"/>
                </a:solidFill>
                <a:latin typeface="Calibri"/>
                <a:cs typeface="Calibri"/>
              </a:rPr>
              <a:t>?</a:t>
            </a:r>
            <a:endParaRPr sz="2400" dirty="0">
              <a:latin typeface="Calibri"/>
              <a:cs typeface="Calibri"/>
            </a:endParaRPr>
          </a:p>
          <a:p>
            <a:pPr marL="659130" marR="6350" lvl="1" indent="-189865" algn="just">
              <a:spcBef>
                <a:spcPts val="950"/>
              </a:spcBef>
              <a:buFont typeface="Wingdings 2"/>
              <a:buChar char=""/>
              <a:tabLst>
                <a:tab pos="203200" algn="l"/>
              </a:tabLst>
            </a:pPr>
            <a:r>
              <a:rPr spc="-5" dirty="0">
                <a:solidFill>
                  <a:srgbClr val="01030A"/>
                </a:solidFill>
                <a:latin typeface="Arial"/>
                <a:cs typeface="Arial"/>
              </a:rPr>
              <a:t>Un </a:t>
            </a:r>
            <a:r>
              <a:rPr spc="-10" dirty="0">
                <a:solidFill>
                  <a:srgbClr val="01030A"/>
                </a:solidFill>
                <a:latin typeface="Arial"/>
                <a:cs typeface="Arial"/>
              </a:rPr>
              <a:t>fonds </a:t>
            </a:r>
            <a:r>
              <a:rPr dirty="0">
                <a:solidFill>
                  <a:srgbClr val="01030A"/>
                </a:solidFill>
                <a:latin typeface="Arial"/>
                <a:cs typeface="Arial"/>
              </a:rPr>
              <a:t>de </a:t>
            </a:r>
            <a:r>
              <a:rPr spc="-5" dirty="0">
                <a:solidFill>
                  <a:srgbClr val="01030A"/>
                </a:solidFill>
                <a:latin typeface="Arial"/>
                <a:cs typeface="Arial"/>
              </a:rPr>
              <a:t>dotation peut avoir un résultat déficitaire </a:t>
            </a:r>
            <a:r>
              <a:rPr dirty="0">
                <a:solidFill>
                  <a:srgbClr val="01030A"/>
                </a:solidFill>
                <a:latin typeface="Arial"/>
                <a:cs typeface="Arial"/>
              </a:rPr>
              <a:t>si sa </a:t>
            </a:r>
            <a:r>
              <a:rPr spc="-10" dirty="0">
                <a:solidFill>
                  <a:srgbClr val="01030A"/>
                </a:solidFill>
                <a:latin typeface="Arial"/>
                <a:cs typeface="Arial"/>
              </a:rPr>
              <a:t>dotation non </a:t>
            </a:r>
            <a:r>
              <a:rPr spc="-5" dirty="0">
                <a:solidFill>
                  <a:srgbClr val="01030A"/>
                </a:solidFill>
                <a:latin typeface="Arial"/>
                <a:cs typeface="Arial"/>
              </a:rPr>
              <a:t>consomptible </a:t>
            </a:r>
            <a:r>
              <a:rPr dirty="0">
                <a:solidFill>
                  <a:srgbClr val="01030A"/>
                </a:solidFill>
                <a:latin typeface="Arial"/>
                <a:cs typeface="Arial"/>
              </a:rPr>
              <a:t>ne </a:t>
            </a:r>
            <a:r>
              <a:rPr spc="-5" dirty="0">
                <a:solidFill>
                  <a:srgbClr val="01030A"/>
                </a:solidFill>
                <a:latin typeface="Arial"/>
                <a:cs typeface="Arial"/>
              </a:rPr>
              <a:t>lui génère pas   assez de </a:t>
            </a:r>
            <a:r>
              <a:rPr spc="-10" dirty="0">
                <a:solidFill>
                  <a:srgbClr val="01030A"/>
                </a:solidFill>
                <a:latin typeface="Arial"/>
                <a:cs typeface="Arial"/>
              </a:rPr>
              <a:t>revenus </a:t>
            </a:r>
            <a:r>
              <a:rPr spc="-5" dirty="0">
                <a:solidFill>
                  <a:srgbClr val="01030A"/>
                </a:solidFill>
                <a:latin typeface="Arial"/>
                <a:cs typeface="Arial"/>
              </a:rPr>
              <a:t>ou </a:t>
            </a:r>
            <a:r>
              <a:rPr spc="-10" dirty="0">
                <a:solidFill>
                  <a:srgbClr val="01030A"/>
                </a:solidFill>
                <a:latin typeface="Arial"/>
                <a:cs typeface="Arial"/>
              </a:rPr>
              <a:t>bien </a:t>
            </a:r>
            <a:r>
              <a:rPr spc="-5" dirty="0">
                <a:solidFill>
                  <a:srgbClr val="01030A"/>
                </a:solidFill>
                <a:latin typeface="Arial"/>
                <a:cs typeface="Arial"/>
              </a:rPr>
              <a:t>s’il ne perçoit </a:t>
            </a:r>
            <a:r>
              <a:rPr spc="-10" dirty="0">
                <a:solidFill>
                  <a:srgbClr val="01030A"/>
                </a:solidFill>
                <a:latin typeface="Arial"/>
                <a:cs typeface="Arial"/>
              </a:rPr>
              <a:t>pas </a:t>
            </a:r>
            <a:r>
              <a:rPr spc="-5" dirty="0">
                <a:solidFill>
                  <a:srgbClr val="01030A"/>
                </a:solidFill>
                <a:latin typeface="Arial"/>
                <a:cs typeface="Arial"/>
              </a:rPr>
              <a:t>assez de </a:t>
            </a:r>
            <a:r>
              <a:rPr spc="-10" dirty="0">
                <a:solidFill>
                  <a:srgbClr val="01030A"/>
                </a:solidFill>
                <a:latin typeface="Arial"/>
                <a:cs typeface="Arial"/>
              </a:rPr>
              <a:t>dons pour </a:t>
            </a:r>
            <a:r>
              <a:rPr spc="-5" dirty="0">
                <a:solidFill>
                  <a:srgbClr val="01030A"/>
                </a:solidFill>
                <a:latin typeface="Arial"/>
                <a:cs typeface="Arial"/>
              </a:rPr>
              <a:t>couvrir ses </a:t>
            </a:r>
            <a:r>
              <a:rPr spc="-10" dirty="0">
                <a:solidFill>
                  <a:srgbClr val="01030A"/>
                </a:solidFill>
                <a:latin typeface="Arial"/>
                <a:cs typeface="Arial"/>
              </a:rPr>
              <a:t>charges </a:t>
            </a:r>
            <a:r>
              <a:rPr spc="-5" dirty="0">
                <a:solidFill>
                  <a:srgbClr val="01030A"/>
                </a:solidFill>
                <a:latin typeface="Arial"/>
                <a:cs typeface="Arial"/>
              </a:rPr>
              <a:t>de</a:t>
            </a:r>
            <a:r>
              <a:rPr spc="295" dirty="0">
                <a:solidFill>
                  <a:srgbClr val="01030A"/>
                </a:solidFill>
                <a:latin typeface="Arial"/>
                <a:cs typeface="Arial"/>
              </a:rPr>
              <a:t> </a:t>
            </a:r>
            <a:r>
              <a:rPr spc="-10" dirty="0">
                <a:solidFill>
                  <a:srgbClr val="01030A"/>
                </a:solidFill>
                <a:latin typeface="Arial"/>
                <a:cs typeface="Arial"/>
              </a:rPr>
              <a:t>l’exercice.</a:t>
            </a:r>
            <a:endParaRPr dirty="0">
              <a:latin typeface="Arial"/>
              <a:cs typeface="Arial"/>
            </a:endParaRPr>
          </a:p>
          <a:p>
            <a:pPr marL="659130" marR="6985" lvl="1" indent="-189865">
              <a:spcBef>
                <a:spcPts val="865"/>
              </a:spcBef>
              <a:buFont typeface="Wingdings 2"/>
              <a:buChar char=""/>
              <a:tabLst>
                <a:tab pos="203200" algn="l"/>
              </a:tabLst>
            </a:pPr>
            <a:r>
              <a:rPr spc="-10" dirty="0">
                <a:solidFill>
                  <a:srgbClr val="01030A"/>
                </a:solidFill>
                <a:latin typeface="Arial"/>
                <a:cs typeface="Arial"/>
              </a:rPr>
              <a:t>Dans </a:t>
            </a:r>
            <a:r>
              <a:rPr spc="-5" dirty="0">
                <a:solidFill>
                  <a:srgbClr val="01030A"/>
                </a:solidFill>
                <a:latin typeface="Arial"/>
                <a:cs typeface="Arial"/>
              </a:rPr>
              <a:t>le cas d’une dotation consomptible, une quote-part de dotation sera virée au résultat afin de couvrir  </a:t>
            </a:r>
            <a:r>
              <a:rPr spc="-10" dirty="0">
                <a:solidFill>
                  <a:srgbClr val="01030A"/>
                </a:solidFill>
                <a:latin typeface="Arial"/>
                <a:cs typeface="Arial"/>
              </a:rPr>
              <a:t>l’ensemble des charges </a:t>
            </a:r>
            <a:r>
              <a:rPr spc="-5" dirty="0">
                <a:solidFill>
                  <a:srgbClr val="01030A"/>
                </a:solidFill>
                <a:latin typeface="Arial"/>
                <a:cs typeface="Arial"/>
              </a:rPr>
              <a:t>de </a:t>
            </a:r>
            <a:r>
              <a:rPr spc="-10" dirty="0">
                <a:solidFill>
                  <a:srgbClr val="01030A"/>
                </a:solidFill>
                <a:latin typeface="Arial"/>
                <a:cs typeface="Arial"/>
              </a:rPr>
              <a:t>l’exercice. </a:t>
            </a:r>
            <a:r>
              <a:rPr dirty="0">
                <a:solidFill>
                  <a:srgbClr val="01030A"/>
                </a:solidFill>
                <a:latin typeface="Arial"/>
                <a:cs typeface="Arial"/>
              </a:rPr>
              <a:t>Si </a:t>
            </a:r>
            <a:r>
              <a:rPr spc="-5" dirty="0">
                <a:solidFill>
                  <a:srgbClr val="01030A"/>
                </a:solidFill>
                <a:latin typeface="Arial"/>
                <a:cs typeface="Arial"/>
              </a:rPr>
              <a:t>la </a:t>
            </a:r>
            <a:r>
              <a:rPr spc="-10" dirty="0">
                <a:solidFill>
                  <a:srgbClr val="01030A"/>
                </a:solidFill>
                <a:latin typeface="Arial"/>
                <a:cs typeface="Arial"/>
              </a:rPr>
              <a:t>dotation n’est pas suffisante, </a:t>
            </a:r>
            <a:r>
              <a:rPr spc="-5" dirty="0">
                <a:solidFill>
                  <a:srgbClr val="01030A"/>
                </a:solidFill>
                <a:latin typeface="Arial"/>
                <a:cs typeface="Arial"/>
              </a:rPr>
              <a:t>le </a:t>
            </a:r>
            <a:r>
              <a:rPr spc="-10" dirty="0">
                <a:solidFill>
                  <a:srgbClr val="01030A"/>
                </a:solidFill>
                <a:latin typeface="Arial"/>
                <a:cs typeface="Arial"/>
              </a:rPr>
              <a:t>fonds générera </a:t>
            </a:r>
            <a:r>
              <a:rPr spc="-5" dirty="0">
                <a:solidFill>
                  <a:srgbClr val="01030A"/>
                </a:solidFill>
                <a:latin typeface="Arial"/>
                <a:cs typeface="Arial"/>
              </a:rPr>
              <a:t>un</a:t>
            </a:r>
            <a:r>
              <a:rPr spc="390" dirty="0">
                <a:solidFill>
                  <a:srgbClr val="01030A"/>
                </a:solidFill>
                <a:latin typeface="Arial"/>
                <a:cs typeface="Arial"/>
              </a:rPr>
              <a:t> </a:t>
            </a:r>
            <a:r>
              <a:rPr spc="-5" dirty="0">
                <a:solidFill>
                  <a:srgbClr val="01030A"/>
                </a:solidFill>
                <a:latin typeface="Arial"/>
                <a:cs typeface="Arial"/>
              </a:rPr>
              <a:t>déficit.</a:t>
            </a:r>
            <a:endParaRPr dirty="0">
              <a:latin typeface="Arial"/>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59</a:t>
            </a:fld>
            <a:endParaRPr dirty="0"/>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dirty="0"/>
          </a:p>
        </p:txBody>
      </p:sp>
      <p:pic>
        <p:nvPicPr>
          <p:cNvPr id="2" name="Picture 2">
            <a:extLst>
              <a:ext uri="{FF2B5EF4-FFF2-40B4-BE49-F238E27FC236}">
                <a16:creationId xmlns:a16="http://schemas.microsoft.com/office/drawing/2014/main" id="{13DEB06E-799C-6E48-BCBE-262A90B74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2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a:t>
            </a:fld>
            <a:endParaRPr dirty="0"/>
          </a:p>
        </p:txBody>
      </p:sp>
      <p:sp>
        <p:nvSpPr>
          <p:cNvPr id="6" name="object 6"/>
          <p:cNvSpPr txBox="1">
            <a:spLocks noGrp="1"/>
          </p:cNvSpPr>
          <p:nvPr>
            <p:ph type="title"/>
          </p:nvPr>
        </p:nvSpPr>
        <p:spPr>
          <a:xfrm>
            <a:off x="549482" y="385276"/>
            <a:ext cx="5283835" cy="635000"/>
          </a:xfrm>
          <a:prstGeom prst="rect">
            <a:avLst/>
          </a:prstGeom>
        </p:spPr>
        <p:txBody>
          <a:bodyPr vert="horz" wrap="square" lIns="0" tIns="12065" rIns="0" bIns="0" rtlCol="0">
            <a:spAutoFit/>
          </a:bodyPr>
          <a:lstStyle/>
          <a:p>
            <a:pPr marL="12700">
              <a:lnSpc>
                <a:spcPct val="100000"/>
              </a:lnSpc>
              <a:spcBef>
                <a:spcPts val="95"/>
              </a:spcBef>
            </a:pPr>
            <a:r>
              <a:rPr lang="fr-FR" sz="4000" spc="-30" dirty="0"/>
              <a:t>sommaire</a:t>
            </a:r>
            <a:endParaRPr sz="4000" dirty="0"/>
          </a:p>
        </p:txBody>
      </p:sp>
      <p:pic>
        <p:nvPicPr>
          <p:cNvPr id="1026" name="Picture 2">
            <a:extLst>
              <a:ext uri="{FF2B5EF4-FFF2-40B4-BE49-F238E27FC236}">
                <a16:creationId xmlns:a16="http://schemas.microsoft.com/office/drawing/2014/main" id="{5752CDEF-009C-EA9A-EB22-47CC2164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2" y="5421153"/>
            <a:ext cx="1666148" cy="104967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2A8E81B-A752-19ED-A868-9AC2D1A92A38}"/>
              </a:ext>
            </a:extLst>
          </p:cNvPr>
          <p:cNvSpPr txBox="1"/>
          <p:nvPr/>
        </p:nvSpPr>
        <p:spPr>
          <a:xfrm>
            <a:off x="987167" y="2062851"/>
            <a:ext cx="10610666" cy="4031873"/>
          </a:xfrm>
          <a:prstGeom prst="rect">
            <a:avLst/>
          </a:prstGeom>
          <a:noFill/>
        </p:spPr>
        <p:txBody>
          <a:bodyPr wrap="square">
            <a:spAutoFit/>
          </a:bodyPr>
          <a:lstStyle/>
          <a:p>
            <a:pPr marL="342900" indent="-342900" algn="just">
              <a:buFont typeface="Arial" panose="020B0604020202020204" pitchFamily="34" charset="0"/>
              <a:buChar char="•"/>
            </a:pPr>
            <a:r>
              <a:rPr lang="fr-FR" sz="3200" dirty="0">
                <a:latin typeface="Marianne"/>
              </a:rPr>
              <a:t>le portail mécénat Nouvelle Aquitaine </a:t>
            </a:r>
          </a:p>
          <a:p>
            <a:pPr marL="342900" indent="-342900" algn="just">
              <a:buFont typeface="Arial" panose="020B0604020202020204" pitchFamily="34" charset="0"/>
              <a:buChar char="•"/>
            </a:pPr>
            <a:r>
              <a:rPr lang="fr-FR" sz="3200" dirty="0">
                <a:latin typeface="Marianne"/>
              </a:rPr>
              <a:t>Rappel des dispositifs du mécénat</a:t>
            </a:r>
          </a:p>
          <a:p>
            <a:pPr marL="342900" indent="-342900" algn="just">
              <a:buFont typeface="Arial" panose="020B0604020202020204" pitchFamily="34" charset="0"/>
              <a:buChar char="•"/>
            </a:pPr>
            <a:r>
              <a:rPr lang="fr-FR" sz="3200" dirty="0">
                <a:latin typeface="Marianne"/>
              </a:rPr>
              <a:t>Genèse et panorama des fonds de dotation en France (2022)</a:t>
            </a:r>
          </a:p>
          <a:p>
            <a:pPr marL="342900" indent="-342900" algn="just">
              <a:buFont typeface="Arial" panose="020B0604020202020204" pitchFamily="34" charset="0"/>
              <a:buChar char="•"/>
            </a:pPr>
            <a:r>
              <a:rPr lang="fr-FR" sz="3200" dirty="0">
                <a:latin typeface="Marianne"/>
              </a:rPr>
              <a:t>Aspects juridiques des FDD</a:t>
            </a:r>
          </a:p>
          <a:p>
            <a:pPr marL="342900" indent="-342900" algn="just">
              <a:buFont typeface="Arial" panose="020B0604020202020204" pitchFamily="34" charset="0"/>
              <a:buChar char="•"/>
            </a:pPr>
            <a:r>
              <a:rPr lang="fr-FR" sz="3200" dirty="0">
                <a:latin typeface="Marianne"/>
              </a:rPr>
              <a:t>Aspects fiscaux </a:t>
            </a:r>
          </a:p>
          <a:p>
            <a:pPr marL="342900" indent="-342900" algn="just">
              <a:buFont typeface="Arial" panose="020B0604020202020204" pitchFamily="34" charset="0"/>
              <a:buChar char="•"/>
            </a:pPr>
            <a:r>
              <a:rPr lang="fr-FR" sz="3200" dirty="0">
                <a:latin typeface="Marianne"/>
              </a:rPr>
              <a:t>Aspects comptables</a:t>
            </a:r>
          </a:p>
          <a:p>
            <a:pPr marL="342900" indent="-342900" algn="just">
              <a:buFont typeface="Arial" panose="020B0604020202020204" pitchFamily="34" charset="0"/>
              <a:buChar char="•"/>
            </a:pPr>
            <a:r>
              <a:rPr lang="fr-FR" sz="3200" dirty="0">
                <a:latin typeface="Marianne"/>
              </a:rPr>
              <a:t>Quelques questions et thèmes d’actualité des FDD</a:t>
            </a:r>
          </a:p>
          <a:p>
            <a:pPr marL="342900" indent="-342900" algn="just">
              <a:buFont typeface="Arial" panose="020B0604020202020204" pitchFamily="34" charset="0"/>
              <a:buChar char="•"/>
            </a:pPr>
            <a:r>
              <a:rPr lang="fr-FR" sz="3200" dirty="0">
                <a:latin typeface="Marianne"/>
              </a:rPr>
              <a:t>Puis une visite de la </a:t>
            </a:r>
            <a:r>
              <a:rPr lang="fr-FR" sz="3200" dirty="0" err="1">
                <a:latin typeface="Marianne"/>
              </a:rPr>
              <a:t>Fanzonithèque</a:t>
            </a:r>
            <a:endParaRPr lang="fr-FR" sz="3200" dirty="0">
              <a:latin typeface="Marianne"/>
            </a:endParaRPr>
          </a:p>
        </p:txBody>
      </p:sp>
      <p:pic>
        <p:nvPicPr>
          <p:cNvPr id="2" name="Image 1">
            <a:extLst>
              <a:ext uri="{FF2B5EF4-FFF2-40B4-BE49-F238E27FC236}">
                <a16:creationId xmlns:a16="http://schemas.microsoft.com/office/drawing/2014/main" id="{580B78A3-7C92-40B4-ED21-653AE6B9A978}"/>
              </a:ext>
            </a:extLst>
          </p:cNvPr>
          <p:cNvPicPr>
            <a:picLocks noChangeAspect="1"/>
          </p:cNvPicPr>
          <p:nvPr/>
        </p:nvPicPr>
        <p:blipFill>
          <a:blip r:embed="rId4"/>
          <a:stretch>
            <a:fillRect/>
          </a:stretch>
        </p:blipFill>
        <p:spPr>
          <a:xfrm>
            <a:off x="7656513" y="5562464"/>
            <a:ext cx="1309067" cy="1303566"/>
          </a:xfrm>
          <a:prstGeom prst="rect">
            <a:avLst/>
          </a:prstGeom>
        </p:spPr>
      </p:pic>
    </p:spTree>
    <p:extLst>
      <p:ext uri="{BB962C8B-B14F-4D97-AF65-F5344CB8AC3E}">
        <p14:creationId xmlns:p14="http://schemas.microsoft.com/office/powerpoint/2010/main" val="3396433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4340" y="3054821"/>
            <a:ext cx="114291" cy="1706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18631" y="2735122"/>
            <a:ext cx="9311950" cy="1712007"/>
          </a:xfrm>
          <a:prstGeom prst="rect">
            <a:avLst/>
          </a:prstGeom>
        </p:spPr>
        <p:txBody>
          <a:bodyPr vert="horz" wrap="square" lIns="0" tIns="212090" rIns="0" bIns="0" rtlCol="0">
            <a:spAutoFit/>
          </a:bodyPr>
          <a:lstStyle/>
          <a:p>
            <a:pPr marL="241300">
              <a:lnSpc>
                <a:spcPct val="100000"/>
              </a:lnSpc>
              <a:spcBef>
                <a:spcPts val="1670"/>
              </a:spcBef>
            </a:pPr>
            <a:r>
              <a:rPr sz="2400" spc="-10" dirty="0">
                <a:solidFill>
                  <a:srgbClr val="28425C"/>
                </a:solidFill>
                <a:latin typeface="Calibri"/>
                <a:cs typeface="Calibri"/>
              </a:rPr>
              <a:t>Existe-t-il </a:t>
            </a:r>
            <a:r>
              <a:rPr sz="2400" spc="-5" dirty="0">
                <a:solidFill>
                  <a:srgbClr val="28425C"/>
                </a:solidFill>
                <a:latin typeface="Calibri"/>
                <a:cs typeface="Calibri"/>
              </a:rPr>
              <a:t>des activités </a:t>
            </a:r>
            <a:r>
              <a:rPr sz="2400" spc="-15" dirty="0">
                <a:solidFill>
                  <a:srgbClr val="28425C"/>
                </a:solidFill>
                <a:latin typeface="Calibri"/>
                <a:cs typeface="Calibri"/>
              </a:rPr>
              <a:t>interdites </a:t>
            </a:r>
            <a:r>
              <a:rPr sz="2400" dirty="0">
                <a:solidFill>
                  <a:srgbClr val="28425C"/>
                </a:solidFill>
                <a:latin typeface="Calibri"/>
                <a:cs typeface="Calibri"/>
              </a:rPr>
              <a:t>à </a:t>
            </a:r>
            <a:r>
              <a:rPr sz="2400" spc="-5" dirty="0">
                <a:solidFill>
                  <a:srgbClr val="28425C"/>
                </a:solidFill>
                <a:latin typeface="Calibri"/>
                <a:cs typeface="Calibri"/>
              </a:rPr>
              <a:t>un </a:t>
            </a:r>
            <a:r>
              <a:rPr sz="2400" spc="-15" dirty="0">
                <a:solidFill>
                  <a:srgbClr val="28425C"/>
                </a:solidFill>
                <a:latin typeface="Calibri"/>
                <a:cs typeface="Calibri"/>
              </a:rPr>
              <a:t>fonds </a:t>
            </a:r>
            <a:r>
              <a:rPr sz="2400" spc="-5" dirty="0">
                <a:solidFill>
                  <a:srgbClr val="28425C"/>
                </a:solidFill>
                <a:latin typeface="Calibri"/>
                <a:cs typeface="Calibri"/>
              </a:rPr>
              <a:t>de </a:t>
            </a:r>
            <a:r>
              <a:rPr sz="2400" spc="-10" dirty="0">
                <a:solidFill>
                  <a:srgbClr val="28425C"/>
                </a:solidFill>
                <a:latin typeface="Calibri"/>
                <a:cs typeface="Calibri"/>
              </a:rPr>
              <a:t>dotation</a:t>
            </a:r>
            <a:r>
              <a:rPr sz="2400" spc="-20" dirty="0">
                <a:solidFill>
                  <a:srgbClr val="28425C"/>
                </a:solidFill>
                <a:latin typeface="Calibri"/>
                <a:cs typeface="Calibri"/>
              </a:rPr>
              <a:t> </a:t>
            </a:r>
            <a:r>
              <a:rPr sz="2400" dirty="0">
                <a:solidFill>
                  <a:srgbClr val="28425C"/>
                </a:solidFill>
                <a:latin typeface="Calibri"/>
                <a:cs typeface="Calibri"/>
              </a:rPr>
              <a:t>?</a:t>
            </a:r>
            <a:endParaRPr sz="2400" dirty="0">
              <a:latin typeface="Calibri"/>
              <a:cs typeface="Calibri"/>
            </a:endParaRPr>
          </a:p>
          <a:p>
            <a:pPr marL="297815" indent="-285750">
              <a:lnSpc>
                <a:spcPct val="100000"/>
              </a:lnSpc>
              <a:spcBef>
                <a:spcPts val="1175"/>
              </a:spcBef>
              <a:buClr>
                <a:schemeClr val="tx1"/>
              </a:buClr>
              <a:buFont typeface="Arial" panose="020B0604020202020204" pitchFamily="34" charset="0"/>
              <a:buChar char="•"/>
              <a:tabLst>
                <a:tab pos="203200" algn="l"/>
              </a:tabLst>
            </a:pPr>
            <a:r>
              <a:rPr sz="1800" spc="-5" dirty="0">
                <a:solidFill>
                  <a:srgbClr val="01030A"/>
                </a:solidFill>
                <a:latin typeface="Arial"/>
                <a:cs typeface="Arial"/>
              </a:rPr>
              <a:t>Certains secteurs d’activité ne sont </a:t>
            </a:r>
            <a:r>
              <a:rPr sz="1800" spc="-10" dirty="0">
                <a:solidFill>
                  <a:srgbClr val="01030A"/>
                </a:solidFill>
                <a:latin typeface="Arial"/>
                <a:cs typeface="Arial"/>
              </a:rPr>
              <a:t>pas accessibles aux fonds </a:t>
            </a:r>
            <a:r>
              <a:rPr sz="1800" spc="-5" dirty="0">
                <a:solidFill>
                  <a:srgbClr val="01030A"/>
                </a:solidFill>
                <a:latin typeface="Arial"/>
                <a:cs typeface="Arial"/>
              </a:rPr>
              <a:t>de </a:t>
            </a:r>
            <a:r>
              <a:rPr sz="1800" spc="-10" dirty="0">
                <a:solidFill>
                  <a:srgbClr val="01030A"/>
                </a:solidFill>
                <a:latin typeface="Arial"/>
                <a:cs typeface="Arial"/>
              </a:rPr>
              <a:t>dotation</a:t>
            </a:r>
            <a:r>
              <a:rPr sz="1800" spc="215" dirty="0">
                <a:solidFill>
                  <a:srgbClr val="01030A"/>
                </a:solidFill>
                <a:latin typeface="Arial"/>
                <a:cs typeface="Arial"/>
              </a:rPr>
              <a:t> </a:t>
            </a:r>
            <a:r>
              <a:rPr sz="1800" dirty="0">
                <a:solidFill>
                  <a:srgbClr val="01030A"/>
                </a:solidFill>
                <a:latin typeface="Arial"/>
                <a:cs typeface="Arial"/>
              </a:rPr>
              <a:t>:</a:t>
            </a:r>
            <a:endParaRPr sz="1800" dirty="0">
              <a:latin typeface="Arial"/>
              <a:cs typeface="Arial"/>
            </a:endParaRPr>
          </a:p>
          <a:p>
            <a:pPr marL="579755" lvl="1" indent="-285750">
              <a:lnSpc>
                <a:spcPct val="100000"/>
              </a:lnSpc>
              <a:spcBef>
                <a:spcPts val="825"/>
              </a:spcBef>
              <a:buClr>
                <a:schemeClr val="tx1"/>
              </a:buClr>
              <a:buFont typeface="Arial" panose="020B0604020202020204" pitchFamily="34" charset="0"/>
              <a:buChar char="•"/>
              <a:tabLst>
                <a:tab pos="485775" algn="l"/>
              </a:tabLst>
            </a:pPr>
            <a:r>
              <a:rPr sz="1600" dirty="0">
                <a:solidFill>
                  <a:srgbClr val="01030A"/>
                </a:solidFill>
                <a:latin typeface="Arial"/>
                <a:cs typeface="Arial"/>
              </a:rPr>
              <a:t>Activités </a:t>
            </a:r>
            <a:r>
              <a:rPr sz="1600" spc="-10" dirty="0">
                <a:solidFill>
                  <a:srgbClr val="01030A"/>
                </a:solidFill>
                <a:latin typeface="Arial"/>
                <a:cs typeface="Arial"/>
              </a:rPr>
              <a:t>des </a:t>
            </a:r>
            <a:r>
              <a:rPr sz="1600" spc="-5" dirty="0">
                <a:solidFill>
                  <a:srgbClr val="01030A"/>
                </a:solidFill>
                <a:latin typeface="Arial"/>
                <a:cs typeface="Arial"/>
              </a:rPr>
              <a:t>établissements sanitaires, sociaux ou médicaux sociaux</a:t>
            </a:r>
            <a:r>
              <a:rPr sz="1600" spc="25" dirty="0">
                <a:solidFill>
                  <a:srgbClr val="01030A"/>
                </a:solidFill>
                <a:latin typeface="Arial"/>
                <a:cs typeface="Arial"/>
              </a:rPr>
              <a:t> </a:t>
            </a:r>
            <a:r>
              <a:rPr sz="1600" spc="-5" dirty="0">
                <a:solidFill>
                  <a:srgbClr val="01030A"/>
                </a:solidFill>
                <a:latin typeface="Arial"/>
                <a:cs typeface="Arial"/>
              </a:rPr>
              <a:t>(ESSMS)</a:t>
            </a:r>
            <a:endParaRPr sz="1600" dirty="0">
              <a:latin typeface="Arial"/>
              <a:cs typeface="Arial"/>
            </a:endParaRPr>
          </a:p>
          <a:p>
            <a:pPr marL="579755" lvl="1" indent="-285750">
              <a:lnSpc>
                <a:spcPct val="100000"/>
              </a:lnSpc>
              <a:spcBef>
                <a:spcPts val="765"/>
              </a:spcBef>
              <a:buClr>
                <a:schemeClr val="tx1"/>
              </a:buClr>
              <a:buFont typeface="Arial" panose="020B0604020202020204" pitchFamily="34" charset="0"/>
              <a:buChar char="•"/>
              <a:tabLst>
                <a:tab pos="485775" algn="l"/>
              </a:tabLst>
            </a:pPr>
            <a:r>
              <a:rPr sz="1600" dirty="0">
                <a:solidFill>
                  <a:srgbClr val="01030A"/>
                </a:solidFill>
                <a:latin typeface="Arial"/>
                <a:cs typeface="Arial"/>
              </a:rPr>
              <a:t>Activités</a:t>
            </a:r>
            <a:r>
              <a:rPr sz="1600" spc="-25" dirty="0">
                <a:solidFill>
                  <a:srgbClr val="01030A"/>
                </a:solidFill>
                <a:latin typeface="Arial"/>
                <a:cs typeface="Arial"/>
              </a:rPr>
              <a:t> </a:t>
            </a:r>
            <a:r>
              <a:rPr sz="1600" spc="-5" dirty="0">
                <a:solidFill>
                  <a:srgbClr val="01030A"/>
                </a:solidFill>
                <a:latin typeface="Arial"/>
                <a:cs typeface="Arial"/>
              </a:rPr>
              <a:t>cultuelles</a:t>
            </a:r>
            <a:endParaRPr sz="1600" dirty="0">
              <a:latin typeface="Arial"/>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60</a:t>
            </a:fld>
            <a:endParaRPr dirty="0"/>
          </a:p>
        </p:txBody>
      </p:sp>
      <p:sp>
        <p:nvSpPr>
          <p:cNvPr id="6" name="object 6"/>
          <p:cNvSpPr txBox="1">
            <a:spLocks noGrp="1"/>
          </p:cNvSpPr>
          <p:nvPr>
            <p:ph type="title"/>
          </p:nvPr>
        </p:nvSpPr>
        <p:spPr>
          <a:xfrm>
            <a:off x="503817" y="352954"/>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dirty="0"/>
          </a:p>
        </p:txBody>
      </p:sp>
      <p:pic>
        <p:nvPicPr>
          <p:cNvPr id="2" name="Picture 2">
            <a:extLst>
              <a:ext uri="{FF2B5EF4-FFF2-40B4-BE49-F238E27FC236}">
                <a16:creationId xmlns:a16="http://schemas.microsoft.com/office/drawing/2014/main" id="{D32C8735-A1D1-5F3A-A15D-8B113B325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64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a:p>
        </p:txBody>
      </p:sp>
      <p:sp>
        <p:nvSpPr>
          <p:cNvPr id="5" name="object 5"/>
          <p:cNvSpPr/>
          <p:nvPr/>
        </p:nvSpPr>
        <p:spPr>
          <a:xfrm>
            <a:off x="509456" y="1765282"/>
            <a:ext cx="114291" cy="17068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60962" y="1641001"/>
            <a:ext cx="11014075" cy="2842445"/>
          </a:xfrm>
          <a:prstGeom prst="rect">
            <a:avLst/>
          </a:prstGeom>
        </p:spPr>
        <p:txBody>
          <a:bodyPr vert="horz" wrap="square" lIns="0" tIns="53975" rIns="0" bIns="0" rtlCol="0">
            <a:spAutoFit/>
          </a:bodyPr>
          <a:lstStyle/>
          <a:p>
            <a:pPr marL="241300" marR="5080">
              <a:lnSpc>
                <a:spcPts val="2590"/>
              </a:lnSpc>
              <a:spcBef>
                <a:spcPts val="425"/>
              </a:spcBef>
            </a:pPr>
            <a:r>
              <a:rPr spc="-5" dirty="0">
                <a:solidFill>
                  <a:srgbClr val="28425C"/>
                </a:solidFill>
                <a:latin typeface="Calibri"/>
                <a:cs typeface="Calibri"/>
              </a:rPr>
              <a:t>Le </a:t>
            </a:r>
            <a:r>
              <a:rPr spc="-10" dirty="0">
                <a:solidFill>
                  <a:srgbClr val="28425C"/>
                </a:solidFill>
                <a:latin typeface="Calibri"/>
                <a:cs typeface="Calibri"/>
              </a:rPr>
              <a:t>président </a:t>
            </a:r>
            <a:r>
              <a:rPr spc="-15" dirty="0">
                <a:solidFill>
                  <a:srgbClr val="28425C"/>
                </a:solidFill>
                <a:latin typeface="Calibri"/>
                <a:cs typeface="Calibri"/>
              </a:rPr>
              <a:t>d’un fonds </a:t>
            </a:r>
            <a:r>
              <a:rPr spc="-5" dirty="0">
                <a:solidFill>
                  <a:srgbClr val="28425C"/>
                </a:solidFill>
                <a:latin typeface="Calibri"/>
                <a:cs typeface="Calibri"/>
              </a:rPr>
              <a:t>de </a:t>
            </a:r>
            <a:r>
              <a:rPr spc="-10" dirty="0">
                <a:solidFill>
                  <a:srgbClr val="28425C"/>
                </a:solidFill>
                <a:latin typeface="Calibri"/>
                <a:cs typeface="Calibri"/>
              </a:rPr>
              <a:t>dotation </a:t>
            </a:r>
            <a:r>
              <a:rPr spc="-5" dirty="0">
                <a:solidFill>
                  <a:srgbClr val="28425C"/>
                </a:solidFill>
                <a:latin typeface="Calibri"/>
                <a:cs typeface="Calibri"/>
              </a:rPr>
              <a:t>qui ne </a:t>
            </a:r>
            <a:r>
              <a:rPr spc="-15" dirty="0">
                <a:solidFill>
                  <a:srgbClr val="28425C"/>
                </a:solidFill>
                <a:latin typeface="Calibri"/>
                <a:cs typeface="Calibri"/>
              </a:rPr>
              <a:t>convoque </a:t>
            </a:r>
            <a:r>
              <a:rPr spc="-5" dirty="0">
                <a:solidFill>
                  <a:srgbClr val="28425C"/>
                </a:solidFill>
                <a:latin typeface="Calibri"/>
                <a:cs typeface="Calibri"/>
              </a:rPr>
              <a:t>pas </a:t>
            </a:r>
            <a:r>
              <a:rPr dirty="0">
                <a:solidFill>
                  <a:srgbClr val="28425C"/>
                </a:solidFill>
                <a:latin typeface="Calibri"/>
                <a:cs typeface="Calibri"/>
              </a:rPr>
              <a:t>le </a:t>
            </a:r>
            <a:r>
              <a:rPr spc="-10" dirty="0">
                <a:solidFill>
                  <a:srgbClr val="28425C"/>
                </a:solidFill>
                <a:latin typeface="Calibri"/>
                <a:cs typeface="Calibri"/>
              </a:rPr>
              <a:t>commissaire </a:t>
            </a:r>
            <a:r>
              <a:rPr spc="-5" dirty="0">
                <a:solidFill>
                  <a:srgbClr val="28425C"/>
                </a:solidFill>
                <a:latin typeface="Calibri"/>
                <a:cs typeface="Calibri"/>
              </a:rPr>
              <a:t>aux </a:t>
            </a:r>
            <a:r>
              <a:rPr spc="-15" dirty="0">
                <a:solidFill>
                  <a:srgbClr val="28425C"/>
                </a:solidFill>
                <a:latin typeface="Calibri"/>
                <a:cs typeface="Calibri"/>
              </a:rPr>
              <a:t>comptes  </a:t>
            </a:r>
            <a:r>
              <a:rPr dirty="0">
                <a:solidFill>
                  <a:srgbClr val="28425C"/>
                </a:solidFill>
                <a:latin typeface="Calibri"/>
                <a:cs typeface="Calibri"/>
              </a:rPr>
              <a:t>à la </a:t>
            </a:r>
            <a:r>
              <a:rPr spc="-10" dirty="0">
                <a:solidFill>
                  <a:srgbClr val="28425C"/>
                </a:solidFill>
                <a:latin typeface="Calibri"/>
                <a:cs typeface="Calibri"/>
              </a:rPr>
              <a:t>réunion </a:t>
            </a:r>
            <a:r>
              <a:rPr spc="-5" dirty="0">
                <a:solidFill>
                  <a:srgbClr val="28425C"/>
                </a:solidFill>
                <a:latin typeface="Calibri"/>
                <a:cs typeface="Calibri"/>
              </a:rPr>
              <a:t>du </a:t>
            </a:r>
            <a:r>
              <a:rPr dirty="0">
                <a:solidFill>
                  <a:srgbClr val="28425C"/>
                </a:solidFill>
                <a:latin typeface="Calibri"/>
                <a:cs typeface="Calibri"/>
              </a:rPr>
              <a:t>CA </a:t>
            </a:r>
            <a:r>
              <a:rPr spc="-5" dirty="0">
                <a:solidFill>
                  <a:srgbClr val="28425C"/>
                </a:solidFill>
                <a:latin typeface="Calibri"/>
                <a:cs typeface="Calibri"/>
              </a:rPr>
              <a:t>qui </a:t>
            </a:r>
            <a:r>
              <a:rPr spc="-15" dirty="0">
                <a:solidFill>
                  <a:srgbClr val="28425C"/>
                </a:solidFill>
                <a:latin typeface="Calibri"/>
                <a:cs typeface="Calibri"/>
              </a:rPr>
              <a:t>approuve </a:t>
            </a:r>
            <a:r>
              <a:rPr dirty="0">
                <a:solidFill>
                  <a:srgbClr val="28425C"/>
                </a:solidFill>
                <a:latin typeface="Calibri"/>
                <a:cs typeface="Calibri"/>
              </a:rPr>
              <a:t>les </a:t>
            </a:r>
            <a:r>
              <a:rPr spc="-10" dirty="0">
                <a:solidFill>
                  <a:srgbClr val="28425C"/>
                </a:solidFill>
                <a:latin typeface="Calibri"/>
                <a:cs typeface="Calibri"/>
              </a:rPr>
              <a:t>comptes </a:t>
            </a:r>
            <a:r>
              <a:rPr spc="-5" dirty="0">
                <a:solidFill>
                  <a:srgbClr val="28425C"/>
                </a:solidFill>
                <a:latin typeface="Calibri"/>
                <a:cs typeface="Calibri"/>
              </a:rPr>
              <a:t>peut-il </a:t>
            </a:r>
            <a:r>
              <a:rPr spc="-15" dirty="0">
                <a:solidFill>
                  <a:srgbClr val="28425C"/>
                </a:solidFill>
                <a:latin typeface="Calibri"/>
                <a:cs typeface="Calibri"/>
              </a:rPr>
              <a:t>être </a:t>
            </a:r>
            <a:r>
              <a:rPr spc="-5" dirty="0">
                <a:solidFill>
                  <a:srgbClr val="28425C"/>
                </a:solidFill>
                <a:latin typeface="Calibri"/>
                <a:cs typeface="Calibri"/>
              </a:rPr>
              <a:t>sanctionné pour </a:t>
            </a:r>
            <a:r>
              <a:rPr dirty="0">
                <a:solidFill>
                  <a:srgbClr val="28425C"/>
                </a:solidFill>
                <a:latin typeface="Calibri"/>
                <a:cs typeface="Calibri"/>
              </a:rPr>
              <a:t>ce </a:t>
            </a:r>
            <a:r>
              <a:rPr spc="-15" dirty="0">
                <a:solidFill>
                  <a:srgbClr val="28425C"/>
                </a:solidFill>
                <a:latin typeface="Calibri"/>
                <a:cs typeface="Calibri"/>
              </a:rPr>
              <a:t>défaut</a:t>
            </a:r>
            <a:r>
              <a:rPr spc="10" dirty="0">
                <a:solidFill>
                  <a:srgbClr val="28425C"/>
                </a:solidFill>
                <a:latin typeface="Calibri"/>
                <a:cs typeface="Calibri"/>
              </a:rPr>
              <a:t> </a:t>
            </a:r>
            <a:r>
              <a:rPr dirty="0">
                <a:solidFill>
                  <a:srgbClr val="28425C"/>
                </a:solidFill>
                <a:latin typeface="Calibri"/>
                <a:cs typeface="Calibri"/>
              </a:rPr>
              <a:t>?</a:t>
            </a:r>
            <a:endParaRPr dirty="0">
              <a:latin typeface="Calibri"/>
              <a:cs typeface="Calibri"/>
            </a:endParaRPr>
          </a:p>
          <a:p>
            <a:pPr marL="755015" marR="5715" lvl="1" indent="-285750" algn="just">
              <a:spcBef>
                <a:spcPts val="1260"/>
              </a:spcBef>
              <a:buClr>
                <a:schemeClr val="tx1"/>
              </a:buClr>
              <a:buFont typeface="Arial" panose="020B0604020202020204" pitchFamily="34" charset="0"/>
              <a:buChar char="•"/>
              <a:tabLst>
                <a:tab pos="203200" algn="l"/>
              </a:tabLst>
            </a:pPr>
            <a:r>
              <a:rPr sz="1600" spc="-10" dirty="0">
                <a:solidFill>
                  <a:srgbClr val="01030A"/>
                </a:solidFill>
                <a:latin typeface="Arial"/>
                <a:cs typeface="Arial"/>
              </a:rPr>
              <a:t>Non. Les </a:t>
            </a:r>
            <a:r>
              <a:rPr sz="1600" spc="-5" dirty="0">
                <a:solidFill>
                  <a:srgbClr val="01030A"/>
                </a:solidFill>
                <a:latin typeface="Arial"/>
                <a:cs typeface="Arial"/>
              </a:rPr>
              <a:t>dispositions de l’article </a:t>
            </a:r>
            <a:r>
              <a:rPr sz="1600" spc="-10" dirty="0">
                <a:solidFill>
                  <a:srgbClr val="01030A"/>
                </a:solidFill>
                <a:latin typeface="Arial"/>
                <a:cs typeface="Arial"/>
              </a:rPr>
              <a:t>L.820-4, </a:t>
            </a:r>
            <a:r>
              <a:rPr sz="1600" dirty="0">
                <a:solidFill>
                  <a:srgbClr val="01030A"/>
                </a:solidFill>
                <a:latin typeface="Arial"/>
                <a:cs typeface="Arial"/>
              </a:rPr>
              <a:t>1° </a:t>
            </a:r>
            <a:r>
              <a:rPr sz="1600" spc="-5" dirty="0">
                <a:solidFill>
                  <a:srgbClr val="01030A"/>
                </a:solidFill>
                <a:latin typeface="Arial"/>
                <a:cs typeface="Arial"/>
              </a:rPr>
              <a:t>du code de commerce </a:t>
            </a:r>
            <a:r>
              <a:rPr sz="1600" spc="-10" dirty="0">
                <a:solidFill>
                  <a:srgbClr val="01030A"/>
                </a:solidFill>
                <a:latin typeface="Arial"/>
                <a:cs typeface="Arial"/>
              </a:rPr>
              <a:t>qui sanctionnent </a:t>
            </a:r>
            <a:r>
              <a:rPr sz="1600" dirty="0">
                <a:solidFill>
                  <a:srgbClr val="01030A"/>
                </a:solidFill>
                <a:latin typeface="Arial"/>
                <a:cs typeface="Arial"/>
              </a:rPr>
              <a:t>le </a:t>
            </a:r>
            <a:r>
              <a:rPr sz="1600" spc="-5" dirty="0">
                <a:solidFill>
                  <a:srgbClr val="01030A"/>
                </a:solidFill>
                <a:latin typeface="Arial"/>
                <a:cs typeface="Arial"/>
              </a:rPr>
              <a:t>président </a:t>
            </a:r>
            <a:r>
              <a:rPr sz="1600" spc="-10" dirty="0">
                <a:solidFill>
                  <a:srgbClr val="01030A"/>
                </a:solidFill>
                <a:latin typeface="Arial"/>
                <a:cs typeface="Arial"/>
              </a:rPr>
              <a:t>d’une  </a:t>
            </a:r>
            <a:r>
              <a:rPr sz="1600" spc="-5" dirty="0">
                <a:solidFill>
                  <a:srgbClr val="01030A"/>
                </a:solidFill>
                <a:latin typeface="Arial"/>
                <a:cs typeface="Arial"/>
              </a:rPr>
              <a:t>société ou </a:t>
            </a:r>
            <a:r>
              <a:rPr sz="1600" spc="-10" dirty="0">
                <a:solidFill>
                  <a:srgbClr val="01030A"/>
                </a:solidFill>
                <a:latin typeface="Arial"/>
                <a:cs typeface="Arial"/>
              </a:rPr>
              <a:t>d’une association, par exemple, </a:t>
            </a:r>
            <a:r>
              <a:rPr sz="1600" spc="-5" dirty="0">
                <a:solidFill>
                  <a:srgbClr val="01030A"/>
                </a:solidFill>
                <a:latin typeface="Arial"/>
                <a:cs typeface="Arial"/>
              </a:rPr>
              <a:t>ne </a:t>
            </a:r>
            <a:r>
              <a:rPr sz="1600" spc="-10" dirty="0">
                <a:solidFill>
                  <a:srgbClr val="01030A"/>
                </a:solidFill>
                <a:latin typeface="Arial"/>
                <a:cs typeface="Arial"/>
              </a:rPr>
              <a:t>s’appliquent pas aux fonds </a:t>
            </a:r>
            <a:r>
              <a:rPr sz="1600" spc="-5" dirty="0">
                <a:solidFill>
                  <a:srgbClr val="01030A"/>
                </a:solidFill>
                <a:latin typeface="Arial"/>
                <a:cs typeface="Arial"/>
              </a:rPr>
              <a:t>de</a:t>
            </a:r>
            <a:r>
              <a:rPr sz="1600" spc="280" dirty="0">
                <a:solidFill>
                  <a:srgbClr val="01030A"/>
                </a:solidFill>
                <a:latin typeface="Arial"/>
                <a:cs typeface="Arial"/>
              </a:rPr>
              <a:t> </a:t>
            </a:r>
            <a:r>
              <a:rPr sz="1600" spc="-10" dirty="0">
                <a:solidFill>
                  <a:srgbClr val="01030A"/>
                </a:solidFill>
                <a:latin typeface="Arial"/>
                <a:cs typeface="Arial"/>
              </a:rPr>
              <a:t>dotation.</a:t>
            </a:r>
            <a:endParaRPr sz="1600" dirty="0">
              <a:latin typeface="Arial"/>
              <a:cs typeface="Arial"/>
            </a:endParaRPr>
          </a:p>
          <a:p>
            <a:pPr marL="755650" marR="7620" lvl="1" indent="-285750" algn="just">
              <a:spcBef>
                <a:spcPts val="865"/>
              </a:spcBef>
              <a:buClr>
                <a:schemeClr val="tx1"/>
              </a:buClr>
              <a:buFont typeface="Arial" panose="020B0604020202020204" pitchFamily="34" charset="0"/>
              <a:buChar char="•"/>
              <a:tabLst>
                <a:tab pos="203835" algn="l"/>
              </a:tabLst>
            </a:pPr>
            <a:r>
              <a:rPr sz="1600" spc="-5" dirty="0">
                <a:solidFill>
                  <a:srgbClr val="01030A"/>
                </a:solidFill>
                <a:latin typeface="Arial"/>
                <a:cs typeface="Arial"/>
              </a:rPr>
              <a:t>Cette jurisprudence vient d’être confirmée par un arrêt de la Cour </a:t>
            </a:r>
            <a:r>
              <a:rPr sz="1600" dirty="0">
                <a:solidFill>
                  <a:srgbClr val="01030A"/>
                </a:solidFill>
                <a:latin typeface="Arial"/>
                <a:cs typeface="Arial"/>
              </a:rPr>
              <a:t>de </a:t>
            </a:r>
            <a:r>
              <a:rPr sz="1600" spc="-5" dirty="0">
                <a:solidFill>
                  <a:srgbClr val="01030A"/>
                </a:solidFill>
                <a:latin typeface="Arial"/>
                <a:cs typeface="Arial"/>
              </a:rPr>
              <a:t>cassation (Cass. crim. 18 janvier  </a:t>
            </a:r>
            <a:r>
              <a:rPr sz="1600" spc="-10" dirty="0">
                <a:solidFill>
                  <a:srgbClr val="01030A"/>
                </a:solidFill>
                <a:latin typeface="Arial"/>
                <a:cs typeface="Arial"/>
              </a:rPr>
              <a:t>2023, </a:t>
            </a:r>
            <a:r>
              <a:rPr sz="1600" spc="-5" dirty="0">
                <a:solidFill>
                  <a:srgbClr val="01030A"/>
                </a:solidFill>
                <a:latin typeface="Arial"/>
                <a:cs typeface="Arial"/>
              </a:rPr>
              <a:t>n°</a:t>
            </a:r>
            <a:r>
              <a:rPr sz="1600" spc="25" dirty="0">
                <a:solidFill>
                  <a:srgbClr val="01030A"/>
                </a:solidFill>
                <a:latin typeface="Arial"/>
                <a:cs typeface="Arial"/>
              </a:rPr>
              <a:t> </a:t>
            </a:r>
            <a:r>
              <a:rPr sz="1600" spc="-20" dirty="0">
                <a:solidFill>
                  <a:srgbClr val="01030A"/>
                </a:solidFill>
                <a:latin typeface="Arial"/>
                <a:cs typeface="Arial"/>
              </a:rPr>
              <a:t>21-860911).</a:t>
            </a:r>
            <a:endParaRPr sz="1600" dirty="0">
              <a:latin typeface="Arial"/>
              <a:cs typeface="Arial"/>
            </a:endParaRPr>
          </a:p>
          <a:p>
            <a:pPr marL="755015" marR="5080" lvl="1" indent="-285750" algn="just">
              <a:spcBef>
                <a:spcPts val="865"/>
              </a:spcBef>
              <a:buClr>
                <a:schemeClr val="tx1"/>
              </a:buClr>
              <a:buFont typeface="Arial" panose="020B0604020202020204" pitchFamily="34" charset="0"/>
              <a:buChar char="•"/>
              <a:tabLst>
                <a:tab pos="203835" algn="l"/>
              </a:tabLst>
            </a:pPr>
            <a:r>
              <a:rPr sz="1600" spc="-5" dirty="0">
                <a:solidFill>
                  <a:srgbClr val="01030A"/>
                </a:solidFill>
                <a:latin typeface="Arial"/>
                <a:cs typeface="Arial"/>
              </a:rPr>
              <a:t>Rappelons, toutefois, </a:t>
            </a:r>
            <a:r>
              <a:rPr sz="1600" spc="-10" dirty="0">
                <a:solidFill>
                  <a:srgbClr val="01030A"/>
                </a:solidFill>
                <a:latin typeface="Arial"/>
                <a:cs typeface="Arial"/>
              </a:rPr>
              <a:t>que </a:t>
            </a:r>
            <a:r>
              <a:rPr sz="1600" spc="-5" dirty="0">
                <a:solidFill>
                  <a:srgbClr val="01030A"/>
                </a:solidFill>
                <a:latin typeface="Arial"/>
                <a:cs typeface="Arial"/>
              </a:rPr>
              <a:t>le commissaire aux comptes doit </a:t>
            </a:r>
            <a:r>
              <a:rPr sz="1600" spc="-10" dirty="0">
                <a:solidFill>
                  <a:srgbClr val="01030A"/>
                </a:solidFill>
                <a:latin typeface="Arial"/>
                <a:cs typeface="Arial"/>
              </a:rPr>
              <a:t>disposer des </a:t>
            </a:r>
            <a:r>
              <a:rPr sz="1600" spc="-5" dirty="0">
                <a:solidFill>
                  <a:srgbClr val="01030A"/>
                </a:solidFill>
                <a:latin typeface="Arial"/>
                <a:cs typeface="Arial"/>
              </a:rPr>
              <a:t>comptes et du </a:t>
            </a:r>
            <a:r>
              <a:rPr sz="1600" spc="-10" dirty="0">
                <a:solidFill>
                  <a:srgbClr val="01030A"/>
                </a:solidFill>
                <a:latin typeface="Arial"/>
                <a:cs typeface="Arial"/>
              </a:rPr>
              <a:t>rapport </a:t>
            </a:r>
            <a:r>
              <a:rPr sz="1600" spc="-5" dirty="0">
                <a:solidFill>
                  <a:srgbClr val="01030A"/>
                </a:solidFill>
                <a:latin typeface="Arial"/>
                <a:cs typeface="Arial"/>
              </a:rPr>
              <a:t>d’activité  45 jours </a:t>
            </a:r>
            <a:r>
              <a:rPr sz="1600" spc="-10" dirty="0">
                <a:solidFill>
                  <a:srgbClr val="01030A"/>
                </a:solidFill>
                <a:latin typeface="Arial"/>
                <a:cs typeface="Arial"/>
              </a:rPr>
              <a:t>avant </a:t>
            </a:r>
            <a:r>
              <a:rPr sz="1600" spc="-5" dirty="0">
                <a:solidFill>
                  <a:srgbClr val="01030A"/>
                </a:solidFill>
                <a:latin typeface="Arial"/>
                <a:cs typeface="Arial"/>
              </a:rPr>
              <a:t>la tenue du conseil d’administration qui doit les approuver (Décret n°2009-158 </a:t>
            </a:r>
            <a:r>
              <a:rPr sz="1600" dirty="0">
                <a:solidFill>
                  <a:srgbClr val="01030A"/>
                </a:solidFill>
                <a:latin typeface="Arial"/>
                <a:cs typeface="Arial"/>
              </a:rPr>
              <a:t>du </a:t>
            </a:r>
            <a:r>
              <a:rPr sz="1600" spc="-70" dirty="0">
                <a:solidFill>
                  <a:srgbClr val="01030A"/>
                </a:solidFill>
                <a:latin typeface="Arial"/>
                <a:cs typeface="Arial"/>
              </a:rPr>
              <a:t>11 </a:t>
            </a:r>
            <a:r>
              <a:rPr sz="1600" spc="-5" dirty="0">
                <a:solidFill>
                  <a:srgbClr val="01030A"/>
                </a:solidFill>
                <a:latin typeface="Arial"/>
                <a:cs typeface="Arial"/>
              </a:rPr>
              <a:t>février  </a:t>
            </a:r>
            <a:r>
              <a:rPr sz="1600" spc="-10" dirty="0">
                <a:solidFill>
                  <a:srgbClr val="01030A"/>
                </a:solidFill>
                <a:latin typeface="Arial"/>
                <a:cs typeface="Arial"/>
              </a:rPr>
              <a:t>2009 </a:t>
            </a:r>
            <a:r>
              <a:rPr sz="1600" spc="-5" dirty="0">
                <a:solidFill>
                  <a:srgbClr val="01030A"/>
                </a:solidFill>
                <a:latin typeface="Arial"/>
                <a:cs typeface="Arial"/>
              </a:rPr>
              <a:t>relatif </a:t>
            </a:r>
            <a:r>
              <a:rPr sz="1600" spc="-10" dirty="0">
                <a:solidFill>
                  <a:srgbClr val="01030A"/>
                </a:solidFill>
                <a:latin typeface="Arial"/>
                <a:cs typeface="Arial"/>
              </a:rPr>
              <a:t>aux fonds </a:t>
            </a:r>
            <a:r>
              <a:rPr sz="1600" spc="-5" dirty="0">
                <a:solidFill>
                  <a:srgbClr val="01030A"/>
                </a:solidFill>
                <a:latin typeface="Arial"/>
                <a:cs typeface="Arial"/>
              </a:rPr>
              <a:t>de </a:t>
            </a:r>
            <a:r>
              <a:rPr sz="1600" spc="-10" dirty="0">
                <a:solidFill>
                  <a:srgbClr val="01030A"/>
                </a:solidFill>
                <a:latin typeface="Arial"/>
                <a:cs typeface="Arial"/>
              </a:rPr>
              <a:t>dotation </a:t>
            </a:r>
            <a:r>
              <a:rPr sz="1600" dirty="0">
                <a:solidFill>
                  <a:srgbClr val="01030A"/>
                </a:solidFill>
                <a:latin typeface="Arial"/>
                <a:cs typeface="Arial"/>
              </a:rPr>
              <a:t>– </a:t>
            </a:r>
            <a:r>
              <a:rPr sz="1600" spc="-5" dirty="0">
                <a:solidFill>
                  <a:srgbClr val="01030A"/>
                </a:solidFill>
                <a:latin typeface="Arial"/>
                <a:cs typeface="Arial"/>
              </a:rPr>
              <a:t>article </a:t>
            </a:r>
            <a:r>
              <a:rPr sz="1600" dirty="0">
                <a:solidFill>
                  <a:srgbClr val="01030A"/>
                </a:solidFill>
                <a:latin typeface="Arial"/>
                <a:cs typeface="Arial"/>
              </a:rPr>
              <a:t>3</a:t>
            </a:r>
            <a:r>
              <a:rPr sz="1600" spc="100" dirty="0">
                <a:solidFill>
                  <a:srgbClr val="01030A"/>
                </a:solidFill>
                <a:latin typeface="Arial"/>
                <a:cs typeface="Arial"/>
              </a:rPr>
              <a:t> </a:t>
            </a:r>
            <a:r>
              <a:rPr sz="1600" spc="-10" dirty="0">
                <a:solidFill>
                  <a:srgbClr val="01030A"/>
                </a:solidFill>
                <a:latin typeface="Arial"/>
                <a:cs typeface="Arial"/>
              </a:rPr>
              <a:t>1°alinea</a:t>
            </a:r>
            <a:r>
              <a:rPr sz="1400" spc="-10" dirty="0">
                <a:solidFill>
                  <a:srgbClr val="01030A"/>
                </a:solidFill>
                <a:latin typeface="Arial"/>
                <a:cs typeface="Arial"/>
              </a:rPr>
              <a:t>).</a:t>
            </a:r>
            <a:endParaRPr sz="1400" dirty="0">
              <a:latin typeface="Arial"/>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61</a:t>
            </a:fld>
            <a:endParaRPr dirty="0"/>
          </a:p>
        </p:txBody>
      </p:sp>
      <p:pic>
        <p:nvPicPr>
          <p:cNvPr id="2" name="Picture 2">
            <a:extLst>
              <a:ext uri="{FF2B5EF4-FFF2-40B4-BE49-F238E27FC236}">
                <a16:creationId xmlns:a16="http://schemas.microsoft.com/office/drawing/2014/main" id="{94A77CC9-ED08-33BF-9C4B-FB342F650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72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33970" y="2211852"/>
            <a:ext cx="114291" cy="17068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91116" y="2059784"/>
            <a:ext cx="11378933" cy="3127138"/>
          </a:xfrm>
          <a:prstGeom prst="rect">
            <a:avLst/>
          </a:prstGeom>
        </p:spPr>
        <p:txBody>
          <a:bodyPr vert="horz" wrap="square" lIns="0" tIns="53975" rIns="0" bIns="0" rtlCol="0">
            <a:spAutoFit/>
          </a:bodyPr>
          <a:lstStyle/>
          <a:p>
            <a:pPr marL="243204" marR="5080" algn="just">
              <a:lnSpc>
                <a:spcPts val="2590"/>
              </a:lnSpc>
              <a:spcBef>
                <a:spcPts val="425"/>
              </a:spcBef>
            </a:pPr>
            <a:r>
              <a:rPr sz="2000" spc="-40" dirty="0">
                <a:solidFill>
                  <a:srgbClr val="28425C"/>
                </a:solidFill>
                <a:latin typeface="Calibri"/>
                <a:cs typeface="Calibri"/>
              </a:rPr>
              <a:t>L’article </a:t>
            </a:r>
            <a:r>
              <a:rPr sz="2000" dirty="0">
                <a:solidFill>
                  <a:srgbClr val="28425C"/>
                </a:solidFill>
                <a:latin typeface="Calibri"/>
                <a:cs typeface="Calibri"/>
              </a:rPr>
              <a:t>2 </a:t>
            </a:r>
            <a:r>
              <a:rPr sz="2000" spc="-5" dirty="0">
                <a:solidFill>
                  <a:srgbClr val="28425C"/>
                </a:solidFill>
                <a:latin typeface="Calibri"/>
                <a:cs typeface="Calibri"/>
              </a:rPr>
              <a:t>du </a:t>
            </a:r>
            <a:r>
              <a:rPr sz="2000" spc="-10" dirty="0">
                <a:solidFill>
                  <a:srgbClr val="28425C"/>
                </a:solidFill>
                <a:latin typeface="Calibri"/>
                <a:cs typeface="Calibri"/>
              </a:rPr>
              <a:t>décret </a:t>
            </a:r>
            <a:r>
              <a:rPr sz="2000" spc="-20" dirty="0">
                <a:solidFill>
                  <a:srgbClr val="28425C"/>
                </a:solidFill>
                <a:latin typeface="Calibri"/>
                <a:cs typeface="Calibri"/>
              </a:rPr>
              <a:t>exige </a:t>
            </a:r>
            <a:r>
              <a:rPr sz="2000" dirty="0">
                <a:solidFill>
                  <a:srgbClr val="28425C"/>
                </a:solidFill>
                <a:latin typeface="Calibri"/>
                <a:cs typeface="Calibri"/>
              </a:rPr>
              <a:t>la </a:t>
            </a:r>
            <a:r>
              <a:rPr sz="2000" spc="-10" dirty="0">
                <a:solidFill>
                  <a:srgbClr val="28425C"/>
                </a:solidFill>
                <a:latin typeface="Calibri"/>
                <a:cs typeface="Calibri"/>
              </a:rPr>
              <a:t>constitution </a:t>
            </a:r>
            <a:r>
              <a:rPr sz="2000" spc="-15" dirty="0">
                <a:solidFill>
                  <a:srgbClr val="28425C"/>
                </a:solidFill>
                <a:latin typeface="Calibri"/>
                <a:cs typeface="Calibri"/>
              </a:rPr>
              <a:t>d’un </a:t>
            </a:r>
            <a:r>
              <a:rPr sz="2000" spc="-10" dirty="0">
                <a:solidFill>
                  <a:srgbClr val="28425C"/>
                </a:solidFill>
                <a:latin typeface="Calibri"/>
                <a:cs typeface="Calibri"/>
              </a:rPr>
              <a:t>comité consultatif lorsque </a:t>
            </a:r>
            <a:r>
              <a:rPr sz="2000" dirty="0">
                <a:solidFill>
                  <a:srgbClr val="28425C"/>
                </a:solidFill>
                <a:latin typeface="Calibri"/>
                <a:cs typeface="Calibri"/>
              </a:rPr>
              <a:t>le </a:t>
            </a:r>
            <a:r>
              <a:rPr sz="2000" spc="-20" dirty="0">
                <a:solidFill>
                  <a:srgbClr val="28425C"/>
                </a:solidFill>
                <a:latin typeface="Calibri"/>
                <a:cs typeface="Calibri"/>
              </a:rPr>
              <a:t>montant  </a:t>
            </a:r>
            <a:r>
              <a:rPr sz="2000" b="1" dirty="0">
                <a:solidFill>
                  <a:srgbClr val="28425C"/>
                </a:solidFill>
                <a:latin typeface="Calibri"/>
                <a:cs typeface="Calibri"/>
              </a:rPr>
              <a:t>des </a:t>
            </a:r>
            <a:r>
              <a:rPr sz="2000" spc="-10" dirty="0">
                <a:solidFill>
                  <a:srgbClr val="28425C"/>
                </a:solidFill>
                <a:latin typeface="Calibri"/>
                <a:cs typeface="Calibri"/>
              </a:rPr>
              <a:t>dotations </a:t>
            </a:r>
            <a:r>
              <a:rPr sz="2000" spc="-15" dirty="0">
                <a:solidFill>
                  <a:srgbClr val="28425C"/>
                </a:solidFill>
                <a:latin typeface="Calibri"/>
                <a:cs typeface="Calibri"/>
              </a:rPr>
              <a:t>excède </a:t>
            </a:r>
            <a:r>
              <a:rPr sz="2000" spc="-5" dirty="0">
                <a:solidFill>
                  <a:srgbClr val="28425C"/>
                </a:solidFill>
                <a:latin typeface="Calibri"/>
                <a:cs typeface="Calibri"/>
              </a:rPr>
              <a:t>un million </a:t>
            </a:r>
            <a:r>
              <a:rPr sz="2000" spc="-30" dirty="0">
                <a:solidFill>
                  <a:srgbClr val="28425C"/>
                </a:solidFill>
                <a:latin typeface="Calibri"/>
                <a:cs typeface="Calibri"/>
              </a:rPr>
              <a:t>d’euros. </a:t>
            </a:r>
            <a:r>
              <a:rPr sz="2000" spc="-20" dirty="0">
                <a:solidFill>
                  <a:srgbClr val="28425C"/>
                </a:solidFill>
                <a:latin typeface="Calibri"/>
                <a:cs typeface="Calibri"/>
              </a:rPr>
              <a:t>Cette </a:t>
            </a:r>
            <a:r>
              <a:rPr sz="2000" spc="-5" dirty="0">
                <a:solidFill>
                  <a:srgbClr val="28425C"/>
                </a:solidFill>
                <a:latin typeface="Calibri"/>
                <a:cs typeface="Calibri"/>
              </a:rPr>
              <a:t>disposition </a:t>
            </a:r>
            <a:r>
              <a:rPr sz="2000" spc="-15" dirty="0">
                <a:solidFill>
                  <a:srgbClr val="28425C"/>
                </a:solidFill>
                <a:latin typeface="Calibri"/>
                <a:cs typeface="Calibri"/>
              </a:rPr>
              <a:t>s’applique-t-elle </a:t>
            </a:r>
            <a:r>
              <a:rPr sz="2000" spc="-10" dirty="0">
                <a:solidFill>
                  <a:srgbClr val="28425C"/>
                </a:solidFill>
                <a:latin typeface="Calibri"/>
                <a:cs typeface="Calibri"/>
              </a:rPr>
              <a:t>également  </a:t>
            </a:r>
            <a:r>
              <a:rPr sz="2000" spc="-5" dirty="0">
                <a:solidFill>
                  <a:srgbClr val="28425C"/>
                </a:solidFill>
                <a:latin typeface="Calibri"/>
                <a:cs typeface="Calibri"/>
              </a:rPr>
              <a:t>aux </a:t>
            </a:r>
            <a:r>
              <a:rPr sz="2000" spc="-15" dirty="0">
                <a:solidFill>
                  <a:srgbClr val="28425C"/>
                </a:solidFill>
                <a:latin typeface="Calibri"/>
                <a:cs typeface="Calibri"/>
              </a:rPr>
              <a:t>fonds </a:t>
            </a:r>
            <a:r>
              <a:rPr sz="2000" dirty="0">
                <a:solidFill>
                  <a:srgbClr val="28425C"/>
                </a:solidFill>
                <a:latin typeface="Calibri"/>
                <a:cs typeface="Calibri"/>
              </a:rPr>
              <a:t>à </a:t>
            </a:r>
            <a:r>
              <a:rPr sz="2000" spc="-10" dirty="0">
                <a:solidFill>
                  <a:srgbClr val="28425C"/>
                </a:solidFill>
                <a:latin typeface="Calibri"/>
                <a:cs typeface="Calibri"/>
              </a:rPr>
              <a:t>dotation consomptible</a:t>
            </a:r>
            <a:r>
              <a:rPr sz="2000" dirty="0">
                <a:solidFill>
                  <a:srgbClr val="28425C"/>
                </a:solidFill>
                <a:latin typeface="Calibri"/>
                <a:cs typeface="Calibri"/>
              </a:rPr>
              <a:t> ?</a:t>
            </a:r>
            <a:endParaRPr sz="2000" dirty="0">
              <a:latin typeface="Calibri"/>
              <a:cs typeface="Calibri"/>
            </a:endParaRPr>
          </a:p>
          <a:p>
            <a:pPr marL="757554" marR="5080" lvl="1" indent="-285750" algn="just">
              <a:spcBef>
                <a:spcPts val="1585"/>
              </a:spcBef>
              <a:buFont typeface="Arial" panose="020B0604020202020204" pitchFamily="34" charset="0"/>
              <a:buChar char="•"/>
              <a:tabLst>
                <a:tab pos="205740" algn="l"/>
              </a:tabLst>
            </a:pPr>
            <a:r>
              <a:rPr sz="1600" spc="-10" dirty="0">
                <a:solidFill>
                  <a:srgbClr val="01030A"/>
                </a:solidFill>
                <a:latin typeface="Arial"/>
                <a:cs typeface="Arial"/>
              </a:rPr>
              <a:t>Aucun </a:t>
            </a:r>
            <a:r>
              <a:rPr sz="1600" spc="-5" dirty="0">
                <a:solidFill>
                  <a:srgbClr val="01030A"/>
                </a:solidFill>
                <a:latin typeface="Arial"/>
                <a:cs typeface="Arial"/>
              </a:rPr>
              <a:t>texte </a:t>
            </a:r>
            <a:r>
              <a:rPr sz="1600" spc="-10" dirty="0">
                <a:solidFill>
                  <a:srgbClr val="01030A"/>
                </a:solidFill>
                <a:latin typeface="Arial"/>
                <a:cs typeface="Arial"/>
              </a:rPr>
              <a:t>officiel </a:t>
            </a:r>
            <a:r>
              <a:rPr sz="1600" spc="-5" dirty="0">
                <a:solidFill>
                  <a:srgbClr val="01030A"/>
                </a:solidFill>
                <a:latin typeface="Arial"/>
                <a:cs typeface="Arial"/>
              </a:rPr>
              <a:t>(article 140 de la loi LME ou </a:t>
            </a:r>
            <a:r>
              <a:rPr sz="1600" spc="-10" dirty="0">
                <a:solidFill>
                  <a:srgbClr val="01030A"/>
                </a:solidFill>
                <a:latin typeface="Arial"/>
                <a:cs typeface="Arial"/>
              </a:rPr>
              <a:t>décret </a:t>
            </a:r>
            <a:r>
              <a:rPr sz="1600" spc="-5" dirty="0">
                <a:solidFill>
                  <a:srgbClr val="01030A"/>
                </a:solidFill>
                <a:latin typeface="Arial"/>
                <a:cs typeface="Arial"/>
              </a:rPr>
              <a:t>du </a:t>
            </a:r>
            <a:r>
              <a:rPr sz="1600" spc="-70" dirty="0">
                <a:solidFill>
                  <a:srgbClr val="01030A"/>
                </a:solidFill>
                <a:latin typeface="Arial"/>
                <a:cs typeface="Arial"/>
              </a:rPr>
              <a:t>11 </a:t>
            </a:r>
            <a:r>
              <a:rPr sz="1600" spc="-5" dirty="0">
                <a:solidFill>
                  <a:srgbClr val="01030A"/>
                </a:solidFill>
                <a:latin typeface="Arial"/>
                <a:cs typeface="Arial"/>
              </a:rPr>
              <a:t>février </a:t>
            </a:r>
            <a:r>
              <a:rPr sz="1600" spc="-10" dirty="0">
                <a:solidFill>
                  <a:srgbClr val="01030A"/>
                </a:solidFill>
                <a:latin typeface="Arial"/>
                <a:cs typeface="Arial"/>
              </a:rPr>
              <a:t>2009) </a:t>
            </a:r>
            <a:r>
              <a:rPr sz="1600" spc="-5" dirty="0">
                <a:solidFill>
                  <a:srgbClr val="01030A"/>
                </a:solidFill>
                <a:latin typeface="Arial"/>
                <a:cs typeface="Arial"/>
              </a:rPr>
              <a:t>ne précise </a:t>
            </a:r>
            <a:r>
              <a:rPr sz="1600" dirty="0">
                <a:solidFill>
                  <a:srgbClr val="01030A"/>
                </a:solidFill>
                <a:latin typeface="Arial"/>
                <a:cs typeface="Arial"/>
              </a:rPr>
              <a:t>si </a:t>
            </a:r>
            <a:r>
              <a:rPr sz="1600" spc="-5" dirty="0">
                <a:solidFill>
                  <a:srgbClr val="01030A"/>
                </a:solidFill>
                <a:latin typeface="Arial"/>
                <a:cs typeface="Arial"/>
              </a:rPr>
              <a:t>les dispositions  relatives </a:t>
            </a:r>
            <a:r>
              <a:rPr sz="1600" dirty="0">
                <a:solidFill>
                  <a:srgbClr val="01030A"/>
                </a:solidFill>
                <a:latin typeface="Arial"/>
                <a:cs typeface="Arial"/>
              </a:rPr>
              <a:t>à </a:t>
            </a:r>
            <a:r>
              <a:rPr sz="1600" spc="-5" dirty="0">
                <a:solidFill>
                  <a:srgbClr val="01030A"/>
                </a:solidFill>
                <a:latin typeface="Arial"/>
                <a:cs typeface="Arial"/>
              </a:rPr>
              <a:t>la création d’un </a:t>
            </a:r>
            <a:r>
              <a:rPr sz="1600" dirty="0">
                <a:solidFill>
                  <a:srgbClr val="01030A"/>
                </a:solidFill>
                <a:latin typeface="Arial"/>
                <a:cs typeface="Arial"/>
              </a:rPr>
              <a:t>comité </a:t>
            </a:r>
            <a:r>
              <a:rPr sz="1600" spc="-5" dirty="0">
                <a:solidFill>
                  <a:srgbClr val="01030A"/>
                </a:solidFill>
                <a:latin typeface="Arial"/>
                <a:cs typeface="Arial"/>
              </a:rPr>
              <a:t>consultatif s’appliquent </a:t>
            </a:r>
            <a:r>
              <a:rPr sz="1600" dirty="0">
                <a:solidFill>
                  <a:srgbClr val="01030A"/>
                </a:solidFill>
                <a:latin typeface="Arial"/>
                <a:cs typeface="Arial"/>
              </a:rPr>
              <a:t>à </a:t>
            </a:r>
            <a:r>
              <a:rPr sz="1600" spc="-5" dirty="0">
                <a:solidFill>
                  <a:srgbClr val="01030A"/>
                </a:solidFill>
                <a:latin typeface="Arial"/>
                <a:cs typeface="Arial"/>
              </a:rPr>
              <a:t>tous les </a:t>
            </a:r>
            <a:r>
              <a:rPr sz="1600" spc="-10" dirty="0">
                <a:solidFill>
                  <a:srgbClr val="01030A"/>
                </a:solidFill>
                <a:latin typeface="Arial"/>
                <a:cs typeface="Arial"/>
              </a:rPr>
              <a:t>fonds </a:t>
            </a:r>
            <a:r>
              <a:rPr sz="1600" spc="-5" dirty="0">
                <a:solidFill>
                  <a:srgbClr val="01030A"/>
                </a:solidFill>
                <a:latin typeface="Arial"/>
                <a:cs typeface="Arial"/>
              </a:rPr>
              <a:t>de dotation quelle que soit </a:t>
            </a:r>
            <a:r>
              <a:rPr sz="1600" spc="5" dirty="0">
                <a:solidFill>
                  <a:srgbClr val="01030A"/>
                </a:solidFill>
                <a:latin typeface="Arial"/>
                <a:cs typeface="Arial"/>
              </a:rPr>
              <a:t>la  </a:t>
            </a:r>
            <a:r>
              <a:rPr sz="1600" spc="-5" dirty="0">
                <a:solidFill>
                  <a:srgbClr val="01030A"/>
                </a:solidFill>
                <a:latin typeface="Arial"/>
                <a:cs typeface="Arial"/>
              </a:rPr>
              <a:t>nature de leurs</a:t>
            </a:r>
            <a:r>
              <a:rPr sz="1600" spc="30" dirty="0">
                <a:solidFill>
                  <a:srgbClr val="01030A"/>
                </a:solidFill>
                <a:latin typeface="Arial"/>
                <a:cs typeface="Arial"/>
              </a:rPr>
              <a:t> </a:t>
            </a:r>
            <a:r>
              <a:rPr sz="1600" spc="-10" dirty="0">
                <a:solidFill>
                  <a:srgbClr val="01030A"/>
                </a:solidFill>
                <a:latin typeface="Arial"/>
                <a:cs typeface="Arial"/>
              </a:rPr>
              <a:t>dotations.</a:t>
            </a:r>
            <a:endParaRPr sz="1600" dirty="0">
              <a:latin typeface="Arial"/>
              <a:cs typeface="Arial"/>
            </a:endParaRPr>
          </a:p>
          <a:p>
            <a:pPr marL="756919" lvl="1" indent="-285750" algn="just">
              <a:spcBef>
                <a:spcPts val="865"/>
              </a:spcBef>
              <a:buFont typeface="Arial" panose="020B0604020202020204" pitchFamily="34" charset="0"/>
              <a:buChar char="•"/>
              <a:tabLst>
                <a:tab pos="205740" algn="l"/>
              </a:tabLst>
            </a:pPr>
            <a:r>
              <a:rPr sz="1600" spc="-5" dirty="0">
                <a:solidFill>
                  <a:srgbClr val="01030A"/>
                </a:solidFill>
                <a:latin typeface="Arial"/>
                <a:cs typeface="Arial"/>
              </a:rPr>
              <a:t>La modification </a:t>
            </a:r>
            <a:r>
              <a:rPr sz="1600" spc="-10" dirty="0">
                <a:solidFill>
                  <a:srgbClr val="01030A"/>
                </a:solidFill>
                <a:latin typeface="Arial"/>
                <a:cs typeface="Arial"/>
              </a:rPr>
              <a:t>apportée </a:t>
            </a:r>
            <a:r>
              <a:rPr sz="1600" dirty="0">
                <a:solidFill>
                  <a:srgbClr val="01030A"/>
                </a:solidFill>
                <a:latin typeface="Arial"/>
                <a:cs typeface="Arial"/>
              </a:rPr>
              <a:t>au </a:t>
            </a:r>
            <a:r>
              <a:rPr sz="1600" spc="-5" dirty="0">
                <a:solidFill>
                  <a:srgbClr val="01030A"/>
                </a:solidFill>
                <a:latin typeface="Arial"/>
                <a:cs typeface="Arial"/>
              </a:rPr>
              <a:t>décret </a:t>
            </a:r>
            <a:r>
              <a:rPr sz="1600" dirty="0">
                <a:solidFill>
                  <a:srgbClr val="01030A"/>
                </a:solidFill>
                <a:latin typeface="Arial"/>
                <a:cs typeface="Arial"/>
              </a:rPr>
              <a:t>à </a:t>
            </a:r>
            <a:r>
              <a:rPr sz="1600" spc="-5" dirty="0">
                <a:solidFill>
                  <a:srgbClr val="01030A"/>
                </a:solidFill>
                <a:latin typeface="Arial"/>
                <a:cs typeface="Arial"/>
              </a:rPr>
              <a:t>la suite de la </a:t>
            </a:r>
            <a:r>
              <a:rPr sz="1600" dirty="0">
                <a:solidFill>
                  <a:srgbClr val="01030A"/>
                </a:solidFill>
                <a:latin typeface="Arial"/>
                <a:cs typeface="Arial"/>
              </a:rPr>
              <a:t>loi </a:t>
            </a:r>
            <a:r>
              <a:rPr sz="1600" spc="-5" dirty="0">
                <a:solidFill>
                  <a:srgbClr val="01030A"/>
                </a:solidFill>
                <a:latin typeface="Arial"/>
                <a:cs typeface="Arial"/>
              </a:rPr>
              <a:t>CRPR du 24 </a:t>
            </a:r>
            <a:r>
              <a:rPr sz="1600" spc="-10" dirty="0">
                <a:solidFill>
                  <a:srgbClr val="01030A"/>
                </a:solidFill>
                <a:latin typeface="Arial"/>
                <a:cs typeface="Arial"/>
              </a:rPr>
              <a:t>août </a:t>
            </a:r>
            <a:r>
              <a:rPr sz="1600" spc="-5" dirty="0">
                <a:solidFill>
                  <a:srgbClr val="01030A"/>
                </a:solidFill>
                <a:latin typeface="Arial"/>
                <a:cs typeface="Arial"/>
              </a:rPr>
              <a:t>2021 en mettant au pluriel </a:t>
            </a:r>
            <a:r>
              <a:rPr sz="1600" dirty="0">
                <a:solidFill>
                  <a:srgbClr val="01030A"/>
                </a:solidFill>
                <a:latin typeface="Arial"/>
                <a:cs typeface="Arial"/>
              </a:rPr>
              <a:t>le</a:t>
            </a:r>
            <a:r>
              <a:rPr sz="1600" spc="125" dirty="0">
                <a:solidFill>
                  <a:srgbClr val="01030A"/>
                </a:solidFill>
                <a:latin typeface="Arial"/>
                <a:cs typeface="Arial"/>
              </a:rPr>
              <a:t> </a:t>
            </a:r>
            <a:r>
              <a:rPr sz="1600" dirty="0">
                <a:solidFill>
                  <a:srgbClr val="01030A"/>
                </a:solidFill>
                <a:latin typeface="Arial"/>
                <a:cs typeface="Arial"/>
              </a:rPr>
              <a:t>terme</a:t>
            </a:r>
            <a:endParaRPr sz="1600" dirty="0">
              <a:latin typeface="Arial"/>
              <a:cs typeface="Arial"/>
            </a:endParaRPr>
          </a:p>
          <a:p>
            <a:pPr marL="661035" marR="6350" lvl="1" algn="just"/>
            <a:r>
              <a:rPr sz="1600" dirty="0">
                <a:solidFill>
                  <a:srgbClr val="01030A"/>
                </a:solidFill>
                <a:latin typeface="Arial"/>
                <a:cs typeface="Arial"/>
              </a:rPr>
              <a:t>« </a:t>
            </a:r>
            <a:r>
              <a:rPr sz="1600" spc="-10" dirty="0">
                <a:solidFill>
                  <a:srgbClr val="01030A"/>
                </a:solidFill>
                <a:latin typeface="Arial"/>
                <a:cs typeface="Arial"/>
              </a:rPr>
              <a:t>dotations </a:t>
            </a:r>
            <a:r>
              <a:rPr sz="1600" spc="-5" dirty="0">
                <a:solidFill>
                  <a:srgbClr val="01030A"/>
                </a:solidFill>
                <a:latin typeface="Arial"/>
                <a:cs typeface="Arial"/>
              </a:rPr>
              <a:t>», permet de considérer toutes les </a:t>
            </a:r>
            <a:r>
              <a:rPr sz="1600" spc="-10" dirty="0">
                <a:solidFill>
                  <a:srgbClr val="01030A"/>
                </a:solidFill>
                <a:latin typeface="Arial"/>
                <a:cs typeface="Arial"/>
              </a:rPr>
              <a:t>dotations qui touchent </a:t>
            </a:r>
            <a:r>
              <a:rPr sz="1600" spc="-5" dirty="0">
                <a:solidFill>
                  <a:srgbClr val="01030A"/>
                </a:solidFill>
                <a:latin typeface="Arial"/>
                <a:cs typeface="Arial"/>
              </a:rPr>
              <a:t>la vie du fonds de </a:t>
            </a:r>
            <a:r>
              <a:rPr sz="1600" spc="-10" dirty="0">
                <a:solidFill>
                  <a:srgbClr val="01030A"/>
                </a:solidFill>
                <a:latin typeface="Arial"/>
                <a:cs typeface="Arial"/>
              </a:rPr>
              <a:t>dotation, </a:t>
            </a:r>
            <a:r>
              <a:rPr sz="1600" spc="-5" dirty="0">
                <a:solidFill>
                  <a:srgbClr val="01030A"/>
                </a:solidFill>
                <a:latin typeface="Arial"/>
                <a:cs typeface="Arial"/>
              </a:rPr>
              <a:t>la  </a:t>
            </a:r>
            <a:r>
              <a:rPr sz="1600" spc="-10" dirty="0">
                <a:solidFill>
                  <a:srgbClr val="01030A"/>
                </a:solidFill>
                <a:latin typeface="Arial"/>
                <a:cs typeface="Arial"/>
              </a:rPr>
              <a:t>dotation </a:t>
            </a:r>
            <a:endParaRPr lang="fr-FR" sz="1600" spc="-10" dirty="0">
              <a:solidFill>
                <a:srgbClr val="01030A"/>
              </a:solidFill>
              <a:latin typeface="Arial"/>
              <a:cs typeface="Arial"/>
            </a:endParaRPr>
          </a:p>
          <a:p>
            <a:pPr marL="661035" marR="6350" lvl="1" algn="just"/>
            <a:r>
              <a:rPr sz="1600" dirty="0">
                <a:solidFill>
                  <a:srgbClr val="01030A"/>
                </a:solidFill>
                <a:latin typeface="Arial"/>
                <a:cs typeface="Arial"/>
              </a:rPr>
              <a:t>« </a:t>
            </a:r>
            <a:r>
              <a:rPr sz="1600" spc="-5" dirty="0">
                <a:solidFill>
                  <a:srgbClr val="01030A"/>
                </a:solidFill>
                <a:latin typeface="Arial"/>
                <a:cs typeface="Arial"/>
              </a:rPr>
              <a:t>initiale </a:t>
            </a:r>
            <a:r>
              <a:rPr sz="1600" dirty="0">
                <a:solidFill>
                  <a:srgbClr val="01030A"/>
                </a:solidFill>
                <a:latin typeface="Arial"/>
                <a:cs typeface="Arial"/>
              </a:rPr>
              <a:t>» </a:t>
            </a:r>
            <a:r>
              <a:rPr sz="1600" spc="-5" dirty="0">
                <a:solidFill>
                  <a:srgbClr val="01030A"/>
                </a:solidFill>
                <a:latin typeface="Arial"/>
                <a:cs typeface="Arial"/>
              </a:rPr>
              <a:t>et les </a:t>
            </a:r>
            <a:r>
              <a:rPr sz="1600" dirty="0">
                <a:solidFill>
                  <a:srgbClr val="01030A"/>
                </a:solidFill>
                <a:latin typeface="Arial"/>
                <a:cs typeface="Arial"/>
              </a:rPr>
              <a:t>« </a:t>
            </a:r>
            <a:r>
              <a:rPr sz="1600" spc="-10" dirty="0">
                <a:solidFill>
                  <a:srgbClr val="01030A"/>
                </a:solidFill>
                <a:latin typeface="Arial"/>
                <a:cs typeface="Arial"/>
              </a:rPr>
              <a:t>dotations complémentaires </a:t>
            </a:r>
            <a:r>
              <a:rPr sz="1600" dirty="0">
                <a:solidFill>
                  <a:srgbClr val="01030A"/>
                </a:solidFill>
                <a:latin typeface="Arial"/>
                <a:cs typeface="Arial"/>
              </a:rPr>
              <a:t>» </a:t>
            </a:r>
            <a:r>
              <a:rPr sz="1600" spc="-10" dirty="0">
                <a:solidFill>
                  <a:srgbClr val="01030A"/>
                </a:solidFill>
                <a:latin typeface="Arial"/>
                <a:cs typeface="Arial"/>
              </a:rPr>
              <a:t>éventuelles reçues par </a:t>
            </a:r>
            <a:r>
              <a:rPr sz="1600" spc="-5" dirty="0">
                <a:solidFill>
                  <a:srgbClr val="01030A"/>
                </a:solidFill>
                <a:latin typeface="Arial"/>
                <a:cs typeface="Arial"/>
              </a:rPr>
              <a:t>la</a:t>
            </a:r>
            <a:r>
              <a:rPr sz="1600" spc="225" dirty="0">
                <a:solidFill>
                  <a:srgbClr val="01030A"/>
                </a:solidFill>
                <a:latin typeface="Arial"/>
                <a:cs typeface="Arial"/>
              </a:rPr>
              <a:t> </a:t>
            </a:r>
            <a:r>
              <a:rPr sz="1600" spc="-5" dirty="0">
                <a:solidFill>
                  <a:srgbClr val="01030A"/>
                </a:solidFill>
                <a:latin typeface="Arial"/>
                <a:cs typeface="Arial"/>
              </a:rPr>
              <a:t>suite.</a:t>
            </a:r>
            <a:endParaRPr sz="1600" dirty="0">
              <a:latin typeface="Arial"/>
              <a:cs typeface="Arial"/>
            </a:endParaRPr>
          </a:p>
          <a:p>
            <a:pPr marL="755650" marR="8255" lvl="1" indent="-285750" algn="just">
              <a:spcBef>
                <a:spcPts val="865"/>
              </a:spcBef>
              <a:buFont typeface="Arial" panose="020B0604020202020204" pitchFamily="34" charset="0"/>
              <a:buChar char="•"/>
              <a:tabLst>
                <a:tab pos="203200" algn="l"/>
              </a:tabLst>
            </a:pPr>
            <a:r>
              <a:rPr sz="1600" dirty="0">
                <a:solidFill>
                  <a:srgbClr val="01030A"/>
                </a:solidFill>
                <a:latin typeface="Arial"/>
                <a:cs typeface="Arial"/>
              </a:rPr>
              <a:t>On </a:t>
            </a:r>
            <a:r>
              <a:rPr sz="1600" spc="-10" dirty="0">
                <a:solidFill>
                  <a:srgbClr val="01030A"/>
                </a:solidFill>
                <a:latin typeface="Arial"/>
                <a:cs typeface="Arial"/>
              </a:rPr>
              <a:t>peut </a:t>
            </a:r>
            <a:r>
              <a:rPr sz="1600" spc="-5" dirty="0">
                <a:solidFill>
                  <a:srgbClr val="01030A"/>
                </a:solidFill>
                <a:latin typeface="Arial"/>
                <a:cs typeface="Arial"/>
              </a:rPr>
              <a:t>penser </a:t>
            </a:r>
            <a:r>
              <a:rPr sz="1600" spc="-10" dirty="0">
                <a:solidFill>
                  <a:srgbClr val="01030A"/>
                </a:solidFill>
                <a:latin typeface="Arial"/>
                <a:cs typeface="Arial"/>
              </a:rPr>
              <a:t>que </a:t>
            </a:r>
            <a:r>
              <a:rPr sz="1600" spc="-5" dirty="0">
                <a:solidFill>
                  <a:srgbClr val="01030A"/>
                </a:solidFill>
                <a:latin typeface="Arial"/>
                <a:cs typeface="Arial"/>
              </a:rPr>
              <a:t>cet article </a:t>
            </a:r>
            <a:r>
              <a:rPr sz="1600" dirty="0">
                <a:solidFill>
                  <a:srgbClr val="01030A"/>
                </a:solidFill>
                <a:latin typeface="Arial"/>
                <a:cs typeface="Arial"/>
              </a:rPr>
              <a:t>2 </a:t>
            </a:r>
            <a:r>
              <a:rPr sz="1600" spc="-5" dirty="0">
                <a:solidFill>
                  <a:srgbClr val="01030A"/>
                </a:solidFill>
                <a:latin typeface="Arial"/>
                <a:cs typeface="Arial"/>
              </a:rPr>
              <a:t>du décret ne </a:t>
            </a:r>
            <a:r>
              <a:rPr sz="1600" spc="-10" dirty="0">
                <a:solidFill>
                  <a:srgbClr val="01030A"/>
                </a:solidFill>
                <a:latin typeface="Arial"/>
                <a:cs typeface="Arial"/>
              </a:rPr>
              <a:t>peut </a:t>
            </a:r>
            <a:r>
              <a:rPr sz="1600" spc="-5" dirty="0">
                <a:solidFill>
                  <a:srgbClr val="01030A"/>
                </a:solidFill>
                <a:latin typeface="Arial"/>
                <a:cs typeface="Arial"/>
              </a:rPr>
              <a:t>s’appliquer qu’aux </a:t>
            </a:r>
            <a:r>
              <a:rPr sz="1600" spc="-10" dirty="0">
                <a:solidFill>
                  <a:srgbClr val="01030A"/>
                </a:solidFill>
                <a:latin typeface="Arial"/>
                <a:cs typeface="Arial"/>
              </a:rPr>
              <a:t>fonds dont </a:t>
            </a:r>
            <a:r>
              <a:rPr sz="1600" spc="-5" dirty="0">
                <a:solidFill>
                  <a:srgbClr val="01030A"/>
                </a:solidFill>
                <a:latin typeface="Arial"/>
                <a:cs typeface="Arial"/>
              </a:rPr>
              <a:t>la </a:t>
            </a:r>
            <a:r>
              <a:rPr sz="1600" spc="-10" dirty="0">
                <a:solidFill>
                  <a:srgbClr val="01030A"/>
                </a:solidFill>
                <a:latin typeface="Arial"/>
                <a:cs typeface="Arial"/>
              </a:rPr>
              <a:t>dotation </a:t>
            </a:r>
            <a:r>
              <a:rPr sz="1600" spc="-5" dirty="0">
                <a:solidFill>
                  <a:srgbClr val="01030A"/>
                </a:solidFill>
                <a:latin typeface="Arial"/>
                <a:cs typeface="Arial"/>
              </a:rPr>
              <a:t>n’est </a:t>
            </a:r>
            <a:r>
              <a:rPr sz="1600" spc="-10" dirty="0">
                <a:solidFill>
                  <a:srgbClr val="01030A"/>
                </a:solidFill>
                <a:latin typeface="Arial"/>
                <a:cs typeface="Arial"/>
              </a:rPr>
              <a:t>pas  </a:t>
            </a:r>
            <a:r>
              <a:rPr sz="1600" spc="-5" dirty="0">
                <a:solidFill>
                  <a:srgbClr val="01030A"/>
                </a:solidFill>
                <a:latin typeface="Arial"/>
                <a:cs typeface="Arial"/>
              </a:rPr>
              <a:t>consomptible </a:t>
            </a:r>
            <a:r>
              <a:rPr sz="1600" dirty="0">
                <a:solidFill>
                  <a:srgbClr val="01030A"/>
                </a:solidFill>
                <a:latin typeface="Arial"/>
                <a:cs typeface="Arial"/>
              </a:rPr>
              <a:t>(ceux </a:t>
            </a:r>
            <a:r>
              <a:rPr sz="1600" spc="-10" dirty="0">
                <a:solidFill>
                  <a:srgbClr val="01030A"/>
                </a:solidFill>
                <a:latin typeface="Arial"/>
                <a:cs typeface="Arial"/>
              </a:rPr>
              <a:t>qui </a:t>
            </a:r>
            <a:r>
              <a:rPr sz="1600" spc="-5" dirty="0">
                <a:solidFill>
                  <a:srgbClr val="01030A"/>
                </a:solidFill>
                <a:latin typeface="Arial"/>
                <a:cs typeface="Arial"/>
              </a:rPr>
              <a:t>sont </a:t>
            </a:r>
            <a:r>
              <a:rPr sz="1600" spc="-10" dirty="0">
                <a:solidFill>
                  <a:srgbClr val="01030A"/>
                </a:solidFill>
                <a:latin typeface="Arial"/>
                <a:cs typeface="Arial"/>
              </a:rPr>
              <a:t>dans </a:t>
            </a:r>
            <a:r>
              <a:rPr sz="1600" spc="-5" dirty="0">
                <a:solidFill>
                  <a:srgbClr val="01030A"/>
                </a:solidFill>
                <a:latin typeface="Arial"/>
                <a:cs typeface="Arial"/>
              </a:rPr>
              <a:t>l’esprit originel du législateur). </a:t>
            </a:r>
            <a:r>
              <a:rPr sz="1600" dirty="0">
                <a:solidFill>
                  <a:srgbClr val="01030A"/>
                </a:solidFill>
                <a:latin typeface="Arial"/>
                <a:cs typeface="Arial"/>
              </a:rPr>
              <a:t>En </a:t>
            </a:r>
            <a:r>
              <a:rPr sz="1600" spc="-10" dirty="0">
                <a:solidFill>
                  <a:srgbClr val="01030A"/>
                </a:solidFill>
                <a:latin typeface="Arial"/>
                <a:cs typeface="Arial"/>
              </a:rPr>
              <a:t>effet, quel </a:t>
            </a:r>
            <a:r>
              <a:rPr sz="1600" spc="-5" dirty="0">
                <a:solidFill>
                  <a:srgbClr val="01030A"/>
                </a:solidFill>
                <a:latin typeface="Arial"/>
                <a:cs typeface="Arial"/>
              </a:rPr>
              <a:t>serait l’intérêt de créer </a:t>
            </a:r>
            <a:r>
              <a:rPr sz="1600" spc="5" dirty="0">
                <a:solidFill>
                  <a:srgbClr val="01030A"/>
                </a:solidFill>
                <a:latin typeface="Arial"/>
                <a:cs typeface="Arial"/>
              </a:rPr>
              <a:t>un  </a:t>
            </a:r>
            <a:r>
              <a:rPr sz="1600" spc="-5" dirty="0">
                <a:solidFill>
                  <a:srgbClr val="01030A"/>
                </a:solidFill>
                <a:latin typeface="Arial"/>
                <a:cs typeface="Arial"/>
              </a:rPr>
              <a:t>comité consultatif </a:t>
            </a:r>
            <a:r>
              <a:rPr sz="1600" spc="-10" dirty="0">
                <a:solidFill>
                  <a:srgbClr val="01030A"/>
                </a:solidFill>
                <a:latin typeface="Arial"/>
                <a:cs typeface="Arial"/>
              </a:rPr>
              <a:t>pour </a:t>
            </a:r>
            <a:r>
              <a:rPr sz="1600" spc="-5" dirty="0">
                <a:solidFill>
                  <a:srgbClr val="01030A"/>
                </a:solidFill>
                <a:latin typeface="Arial"/>
                <a:cs typeface="Arial"/>
              </a:rPr>
              <a:t>un </a:t>
            </a:r>
            <a:r>
              <a:rPr sz="1600" spc="-10" dirty="0">
                <a:solidFill>
                  <a:srgbClr val="01030A"/>
                </a:solidFill>
                <a:latin typeface="Arial"/>
                <a:cs typeface="Arial"/>
              </a:rPr>
              <a:t>fonds </a:t>
            </a:r>
            <a:r>
              <a:rPr sz="1600" dirty="0">
                <a:solidFill>
                  <a:srgbClr val="01030A"/>
                </a:solidFill>
                <a:latin typeface="Arial"/>
                <a:cs typeface="Arial"/>
              </a:rPr>
              <a:t>à </a:t>
            </a:r>
            <a:r>
              <a:rPr sz="1600" spc="-10" dirty="0">
                <a:solidFill>
                  <a:srgbClr val="01030A"/>
                </a:solidFill>
                <a:latin typeface="Arial"/>
                <a:cs typeface="Arial"/>
              </a:rPr>
              <a:t>dotation </a:t>
            </a:r>
            <a:r>
              <a:rPr sz="1600" spc="-5" dirty="0">
                <a:solidFill>
                  <a:srgbClr val="01030A"/>
                </a:solidFill>
                <a:latin typeface="Arial"/>
                <a:cs typeface="Arial"/>
              </a:rPr>
              <a:t>consomptible dès lors </a:t>
            </a:r>
            <a:r>
              <a:rPr sz="1600" spc="-10" dirty="0">
                <a:solidFill>
                  <a:srgbClr val="01030A"/>
                </a:solidFill>
                <a:latin typeface="Arial"/>
                <a:cs typeface="Arial"/>
              </a:rPr>
              <a:t>que </a:t>
            </a:r>
            <a:r>
              <a:rPr sz="1600" spc="-5" dirty="0">
                <a:solidFill>
                  <a:srgbClr val="01030A"/>
                </a:solidFill>
                <a:latin typeface="Arial"/>
                <a:cs typeface="Arial"/>
              </a:rPr>
              <a:t>la </a:t>
            </a:r>
            <a:r>
              <a:rPr sz="1600" spc="-10" dirty="0">
                <a:solidFill>
                  <a:srgbClr val="01030A"/>
                </a:solidFill>
                <a:latin typeface="Arial"/>
                <a:cs typeface="Arial"/>
              </a:rPr>
              <a:t>dotation </a:t>
            </a:r>
            <a:r>
              <a:rPr sz="1600" spc="-5" dirty="0">
                <a:solidFill>
                  <a:srgbClr val="01030A"/>
                </a:solidFill>
                <a:latin typeface="Arial"/>
                <a:cs typeface="Arial"/>
              </a:rPr>
              <a:t>serait consommée </a:t>
            </a:r>
            <a:r>
              <a:rPr sz="1600" spc="-10" dirty="0">
                <a:solidFill>
                  <a:srgbClr val="01030A"/>
                </a:solidFill>
                <a:latin typeface="Arial"/>
                <a:cs typeface="Arial"/>
              </a:rPr>
              <a:t>dans  des délais </a:t>
            </a:r>
            <a:r>
              <a:rPr sz="1600" spc="-5" dirty="0">
                <a:solidFill>
                  <a:srgbClr val="01030A"/>
                </a:solidFill>
                <a:latin typeface="Arial"/>
                <a:cs typeface="Arial"/>
              </a:rPr>
              <a:t>très</a:t>
            </a:r>
            <a:r>
              <a:rPr sz="1600" spc="35" dirty="0">
                <a:solidFill>
                  <a:srgbClr val="01030A"/>
                </a:solidFill>
                <a:latin typeface="Arial"/>
                <a:cs typeface="Arial"/>
              </a:rPr>
              <a:t> </a:t>
            </a:r>
            <a:r>
              <a:rPr sz="1600" spc="-5" dirty="0">
                <a:solidFill>
                  <a:srgbClr val="01030A"/>
                </a:solidFill>
                <a:latin typeface="Arial"/>
                <a:cs typeface="Arial"/>
              </a:rPr>
              <a:t>brefs.</a:t>
            </a:r>
            <a:endParaRPr sz="1600" dirty="0">
              <a:latin typeface="Arial"/>
              <a:cs typeface="Arial"/>
            </a:endParaRPr>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62</a:t>
            </a:fld>
            <a:endParaRPr dirty="0"/>
          </a:p>
        </p:txBody>
      </p:sp>
      <p:sp>
        <p:nvSpPr>
          <p:cNvPr id="6" name="object 6"/>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a:p>
        </p:txBody>
      </p:sp>
      <p:pic>
        <p:nvPicPr>
          <p:cNvPr id="2" name="Picture 2">
            <a:extLst>
              <a:ext uri="{FF2B5EF4-FFF2-40B4-BE49-F238E27FC236}">
                <a16:creationId xmlns:a16="http://schemas.microsoft.com/office/drawing/2014/main" id="{BEF32997-429D-B687-6D72-BCE90820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57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3817" y="1603664"/>
            <a:ext cx="114291" cy="17067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91116" y="647922"/>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63</a:t>
            </a:fld>
            <a:endParaRPr dirty="0"/>
          </a:p>
        </p:txBody>
      </p:sp>
      <p:sp>
        <p:nvSpPr>
          <p:cNvPr id="6" name="object 6"/>
          <p:cNvSpPr txBox="1"/>
          <p:nvPr/>
        </p:nvSpPr>
        <p:spPr>
          <a:xfrm>
            <a:off x="490888" y="1453804"/>
            <a:ext cx="11012170" cy="3475952"/>
          </a:xfrm>
          <a:prstGeom prst="rect">
            <a:avLst/>
          </a:prstGeom>
        </p:spPr>
        <p:txBody>
          <a:bodyPr vert="horz" wrap="square" lIns="0" tIns="53975" rIns="0" bIns="0" rtlCol="0">
            <a:spAutoFit/>
          </a:bodyPr>
          <a:lstStyle/>
          <a:p>
            <a:pPr marL="241300" marR="3003550">
              <a:lnSpc>
                <a:spcPts val="2590"/>
              </a:lnSpc>
              <a:spcBef>
                <a:spcPts val="425"/>
              </a:spcBef>
            </a:pPr>
            <a:r>
              <a:rPr sz="2400" spc="-5" dirty="0">
                <a:solidFill>
                  <a:srgbClr val="28425C"/>
                </a:solidFill>
                <a:latin typeface="Calibri"/>
                <a:cs typeface="Calibri"/>
              </a:rPr>
              <a:t>Un </a:t>
            </a:r>
            <a:r>
              <a:rPr sz="2400" spc="-15" dirty="0">
                <a:solidFill>
                  <a:srgbClr val="28425C"/>
                </a:solidFill>
                <a:latin typeface="Calibri"/>
                <a:cs typeface="Calibri"/>
              </a:rPr>
              <a:t>fonds </a:t>
            </a:r>
            <a:r>
              <a:rPr sz="2400" spc="-5" dirty="0">
                <a:solidFill>
                  <a:srgbClr val="28425C"/>
                </a:solidFill>
                <a:latin typeface="Calibri"/>
                <a:cs typeface="Calibri"/>
              </a:rPr>
              <a:t>de </a:t>
            </a:r>
            <a:r>
              <a:rPr sz="2400" spc="-10" dirty="0">
                <a:solidFill>
                  <a:srgbClr val="28425C"/>
                </a:solidFill>
                <a:latin typeface="Calibri"/>
                <a:cs typeface="Calibri"/>
              </a:rPr>
              <a:t>dotation </a:t>
            </a:r>
            <a:r>
              <a:rPr sz="2400" spc="-5" dirty="0">
                <a:solidFill>
                  <a:srgbClr val="28425C"/>
                </a:solidFill>
                <a:latin typeface="Calibri"/>
                <a:cs typeface="Calibri"/>
              </a:rPr>
              <a:t>peut-il </a:t>
            </a:r>
            <a:r>
              <a:rPr sz="2400" spc="-10" dirty="0">
                <a:solidFill>
                  <a:srgbClr val="28425C"/>
                </a:solidFill>
                <a:latin typeface="Calibri"/>
                <a:cs typeface="Calibri"/>
              </a:rPr>
              <a:t>détenir </a:t>
            </a:r>
            <a:r>
              <a:rPr sz="2400" spc="-5" dirty="0">
                <a:solidFill>
                  <a:srgbClr val="28425C"/>
                </a:solidFill>
                <a:latin typeface="Calibri"/>
                <a:cs typeface="Calibri"/>
              </a:rPr>
              <a:t>un immeuble de </a:t>
            </a:r>
            <a:r>
              <a:rPr sz="2400" spc="-10" dirty="0">
                <a:solidFill>
                  <a:srgbClr val="28425C"/>
                </a:solidFill>
                <a:latin typeface="Calibri"/>
                <a:cs typeface="Calibri"/>
              </a:rPr>
              <a:t>rapport </a:t>
            </a:r>
            <a:r>
              <a:rPr sz="2400" dirty="0">
                <a:solidFill>
                  <a:srgbClr val="28425C"/>
                </a:solidFill>
                <a:latin typeface="Calibri"/>
                <a:cs typeface="Calibri"/>
              </a:rPr>
              <a:t>?  </a:t>
            </a:r>
            <a:r>
              <a:rPr sz="2400" spc="-5" dirty="0">
                <a:solidFill>
                  <a:srgbClr val="28425C"/>
                </a:solidFill>
                <a:latin typeface="Calibri"/>
                <a:cs typeface="Calibri"/>
              </a:rPr>
              <a:t>Où </a:t>
            </a:r>
            <a:r>
              <a:rPr sz="2400" spc="-10" dirty="0">
                <a:solidFill>
                  <a:srgbClr val="28425C"/>
                </a:solidFill>
                <a:latin typeface="Calibri"/>
                <a:cs typeface="Calibri"/>
              </a:rPr>
              <a:t>est l’intérêt général, </a:t>
            </a:r>
            <a:r>
              <a:rPr sz="2400" spc="-5" dirty="0">
                <a:solidFill>
                  <a:srgbClr val="28425C"/>
                </a:solidFill>
                <a:latin typeface="Calibri"/>
                <a:cs typeface="Calibri"/>
              </a:rPr>
              <a:t>dans </a:t>
            </a:r>
            <a:r>
              <a:rPr sz="2400" dirty="0">
                <a:solidFill>
                  <a:srgbClr val="28425C"/>
                </a:solidFill>
                <a:latin typeface="Calibri"/>
                <a:cs typeface="Calibri"/>
              </a:rPr>
              <a:t>ce </a:t>
            </a:r>
            <a:r>
              <a:rPr sz="2400" spc="-10" dirty="0">
                <a:solidFill>
                  <a:srgbClr val="28425C"/>
                </a:solidFill>
                <a:latin typeface="Calibri"/>
                <a:cs typeface="Calibri"/>
              </a:rPr>
              <a:t>cas</a:t>
            </a:r>
            <a:r>
              <a:rPr sz="2400" spc="-40" dirty="0">
                <a:solidFill>
                  <a:srgbClr val="28425C"/>
                </a:solidFill>
                <a:latin typeface="Calibri"/>
                <a:cs typeface="Calibri"/>
              </a:rPr>
              <a:t> </a:t>
            </a:r>
            <a:r>
              <a:rPr sz="2400" dirty="0">
                <a:solidFill>
                  <a:srgbClr val="28425C"/>
                </a:solidFill>
                <a:latin typeface="Calibri"/>
                <a:cs typeface="Calibri"/>
              </a:rPr>
              <a:t>?</a:t>
            </a:r>
            <a:endParaRPr sz="2400" dirty="0">
              <a:latin typeface="Calibri"/>
              <a:cs typeface="Calibri"/>
            </a:endParaRPr>
          </a:p>
          <a:p>
            <a:pPr marL="755015" lvl="1" indent="-285750" algn="just">
              <a:spcBef>
                <a:spcPts val="1460"/>
              </a:spcBef>
              <a:buFont typeface="Arial" panose="020B0604020202020204" pitchFamily="34" charset="0"/>
              <a:buChar char="•"/>
              <a:tabLst>
                <a:tab pos="203835" algn="l"/>
              </a:tabLst>
            </a:pPr>
            <a:r>
              <a:rPr spc="-5" dirty="0">
                <a:solidFill>
                  <a:srgbClr val="01030A"/>
                </a:solidFill>
                <a:latin typeface="Arial"/>
                <a:cs typeface="Arial"/>
              </a:rPr>
              <a:t>La </a:t>
            </a:r>
            <a:r>
              <a:rPr spc="-10" dirty="0">
                <a:solidFill>
                  <a:srgbClr val="01030A"/>
                </a:solidFill>
                <a:latin typeface="Arial"/>
                <a:cs typeface="Arial"/>
              </a:rPr>
              <a:t>détention </a:t>
            </a:r>
            <a:r>
              <a:rPr spc="-5" dirty="0">
                <a:solidFill>
                  <a:srgbClr val="01030A"/>
                </a:solidFill>
                <a:latin typeface="Arial"/>
                <a:cs typeface="Arial"/>
              </a:rPr>
              <a:t>d'un immeuble n'est </a:t>
            </a:r>
            <a:r>
              <a:rPr spc="-10" dirty="0">
                <a:solidFill>
                  <a:srgbClr val="01030A"/>
                </a:solidFill>
                <a:latin typeface="Arial"/>
                <a:cs typeface="Arial"/>
              </a:rPr>
              <a:t>pas </a:t>
            </a:r>
            <a:r>
              <a:rPr spc="-5" dirty="0">
                <a:solidFill>
                  <a:srgbClr val="01030A"/>
                </a:solidFill>
                <a:latin typeface="Arial"/>
                <a:cs typeface="Arial"/>
              </a:rPr>
              <a:t>d'intérêt </a:t>
            </a:r>
            <a:r>
              <a:rPr spc="-10" dirty="0">
                <a:solidFill>
                  <a:srgbClr val="01030A"/>
                </a:solidFill>
                <a:latin typeface="Arial"/>
                <a:cs typeface="Arial"/>
              </a:rPr>
              <a:t>général</a:t>
            </a:r>
            <a:r>
              <a:rPr spc="100" dirty="0">
                <a:solidFill>
                  <a:srgbClr val="01030A"/>
                </a:solidFill>
                <a:latin typeface="Arial"/>
                <a:cs typeface="Arial"/>
              </a:rPr>
              <a:t> </a:t>
            </a:r>
            <a:r>
              <a:rPr dirty="0">
                <a:solidFill>
                  <a:srgbClr val="01030A"/>
                </a:solidFill>
                <a:latin typeface="Arial"/>
                <a:cs typeface="Arial"/>
              </a:rPr>
              <a:t>;</a:t>
            </a:r>
            <a:endParaRPr dirty="0">
              <a:latin typeface="Arial"/>
              <a:cs typeface="Arial"/>
            </a:endParaRPr>
          </a:p>
          <a:p>
            <a:pPr marL="755015" marR="5080" lvl="1" indent="-285750" algn="just">
              <a:spcBef>
                <a:spcPts val="865"/>
              </a:spcBef>
              <a:buFont typeface="Arial" panose="020B0604020202020204" pitchFamily="34" charset="0"/>
              <a:buChar char="•"/>
              <a:tabLst>
                <a:tab pos="203200" algn="l"/>
              </a:tabLst>
            </a:pPr>
            <a:r>
              <a:rPr spc="-5" dirty="0">
                <a:solidFill>
                  <a:srgbClr val="01030A"/>
                </a:solidFill>
                <a:latin typeface="Arial"/>
                <a:cs typeface="Arial"/>
              </a:rPr>
              <a:t>C'est l'utilisation </a:t>
            </a:r>
            <a:r>
              <a:rPr spc="-10" dirty="0">
                <a:solidFill>
                  <a:srgbClr val="01030A"/>
                </a:solidFill>
                <a:latin typeface="Arial"/>
                <a:cs typeface="Arial"/>
              </a:rPr>
              <a:t>des revenus que </a:t>
            </a:r>
            <a:r>
              <a:rPr spc="-5" dirty="0">
                <a:solidFill>
                  <a:srgbClr val="01030A"/>
                </a:solidFill>
                <a:latin typeface="Arial"/>
                <a:cs typeface="Arial"/>
              </a:rPr>
              <a:t>le </a:t>
            </a:r>
            <a:r>
              <a:rPr spc="-10" dirty="0">
                <a:solidFill>
                  <a:srgbClr val="01030A"/>
                </a:solidFill>
                <a:latin typeface="Arial"/>
                <a:cs typeface="Arial"/>
              </a:rPr>
              <a:t>fonds </a:t>
            </a:r>
            <a:r>
              <a:rPr dirty="0">
                <a:solidFill>
                  <a:srgbClr val="01030A"/>
                </a:solidFill>
                <a:latin typeface="Arial"/>
                <a:cs typeface="Arial"/>
              </a:rPr>
              <a:t>en </a:t>
            </a:r>
            <a:r>
              <a:rPr spc="-5" dirty="0">
                <a:solidFill>
                  <a:srgbClr val="01030A"/>
                </a:solidFill>
                <a:latin typeface="Arial"/>
                <a:cs typeface="Arial"/>
              </a:rPr>
              <a:t>tire </a:t>
            </a:r>
            <a:r>
              <a:rPr spc="-10" dirty="0">
                <a:solidFill>
                  <a:srgbClr val="01030A"/>
                </a:solidFill>
                <a:latin typeface="Arial"/>
                <a:cs typeface="Arial"/>
              </a:rPr>
              <a:t>qui </a:t>
            </a:r>
            <a:r>
              <a:rPr spc="-5" dirty="0">
                <a:solidFill>
                  <a:srgbClr val="01030A"/>
                </a:solidFill>
                <a:latin typeface="Arial"/>
                <a:cs typeface="Arial"/>
              </a:rPr>
              <a:t>doit être d'intérêt </a:t>
            </a:r>
            <a:r>
              <a:rPr spc="-10" dirty="0">
                <a:solidFill>
                  <a:srgbClr val="01030A"/>
                </a:solidFill>
                <a:latin typeface="Arial"/>
                <a:cs typeface="Arial"/>
              </a:rPr>
              <a:t>général </a:t>
            </a:r>
            <a:r>
              <a:rPr spc="-5" dirty="0">
                <a:solidFill>
                  <a:srgbClr val="01030A"/>
                </a:solidFill>
                <a:latin typeface="Arial"/>
                <a:cs typeface="Arial"/>
              </a:rPr>
              <a:t>(par exemple </a:t>
            </a:r>
            <a:r>
              <a:rPr dirty="0">
                <a:solidFill>
                  <a:srgbClr val="01030A"/>
                </a:solidFill>
                <a:latin typeface="Arial"/>
                <a:cs typeface="Arial"/>
              </a:rPr>
              <a:t>: </a:t>
            </a:r>
            <a:r>
              <a:rPr spc="-10" dirty="0">
                <a:solidFill>
                  <a:srgbClr val="01030A"/>
                </a:solidFill>
                <a:latin typeface="Arial"/>
                <a:cs typeface="Arial"/>
              </a:rPr>
              <a:t>financement  </a:t>
            </a:r>
            <a:r>
              <a:rPr spc="-5" dirty="0">
                <a:solidFill>
                  <a:srgbClr val="01030A"/>
                </a:solidFill>
                <a:latin typeface="Arial"/>
                <a:cs typeface="Arial"/>
              </a:rPr>
              <a:t>de projets sociaux éducatifs, financements </a:t>
            </a:r>
            <a:r>
              <a:rPr spc="-10" dirty="0">
                <a:solidFill>
                  <a:srgbClr val="01030A"/>
                </a:solidFill>
                <a:latin typeface="Arial"/>
                <a:cs typeface="Arial"/>
              </a:rPr>
              <a:t>d'actions d'insertion, </a:t>
            </a:r>
            <a:r>
              <a:rPr dirty="0">
                <a:solidFill>
                  <a:srgbClr val="01030A"/>
                </a:solidFill>
                <a:latin typeface="Arial"/>
                <a:cs typeface="Arial"/>
              </a:rPr>
              <a:t>lutte </a:t>
            </a:r>
            <a:r>
              <a:rPr spc="-5" dirty="0">
                <a:solidFill>
                  <a:srgbClr val="01030A"/>
                </a:solidFill>
                <a:latin typeface="Arial"/>
                <a:cs typeface="Arial"/>
              </a:rPr>
              <a:t>contre l'illettrisme, </a:t>
            </a:r>
            <a:r>
              <a:rPr spc="-10" dirty="0">
                <a:solidFill>
                  <a:srgbClr val="01030A"/>
                </a:solidFill>
                <a:latin typeface="Arial"/>
                <a:cs typeface="Arial"/>
              </a:rPr>
              <a:t>actions  humanitaires,</a:t>
            </a:r>
            <a:r>
              <a:rPr spc="30" dirty="0">
                <a:solidFill>
                  <a:srgbClr val="01030A"/>
                </a:solidFill>
                <a:latin typeface="Arial"/>
                <a:cs typeface="Arial"/>
              </a:rPr>
              <a:t> </a:t>
            </a:r>
            <a:r>
              <a:rPr spc="-5" dirty="0">
                <a:solidFill>
                  <a:srgbClr val="01030A"/>
                </a:solidFill>
                <a:latin typeface="Arial"/>
                <a:cs typeface="Arial"/>
              </a:rPr>
              <a:t>etc.).</a:t>
            </a:r>
            <a:endParaRPr dirty="0">
              <a:latin typeface="Arial"/>
              <a:cs typeface="Arial"/>
            </a:endParaRPr>
          </a:p>
          <a:p>
            <a:pPr marL="755015" lvl="1" indent="-285750" algn="just">
              <a:spcBef>
                <a:spcPts val="865"/>
              </a:spcBef>
              <a:buFont typeface="Arial" panose="020B0604020202020204" pitchFamily="34" charset="0"/>
              <a:buChar char="•"/>
              <a:tabLst>
                <a:tab pos="203835" algn="l"/>
              </a:tabLst>
            </a:pPr>
            <a:r>
              <a:rPr dirty="0">
                <a:solidFill>
                  <a:srgbClr val="01030A"/>
                </a:solidFill>
                <a:latin typeface="Arial"/>
                <a:cs typeface="Arial"/>
              </a:rPr>
              <a:t>Il </a:t>
            </a:r>
            <a:r>
              <a:rPr spc="-5" dirty="0">
                <a:solidFill>
                  <a:srgbClr val="01030A"/>
                </a:solidFill>
                <a:latin typeface="Arial"/>
                <a:cs typeface="Arial"/>
              </a:rPr>
              <a:t>faut </a:t>
            </a:r>
            <a:r>
              <a:rPr spc="-10" dirty="0">
                <a:solidFill>
                  <a:srgbClr val="01030A"/>
                </a:solidFill>
                <a:latin typeface="Arial"/>
                <a:cs typeface="Arial"/>
              </a:rPr>
              <a:t>garder </a:t>
            </a:r>
            <a:r>
              <a:rPr spc="-5" dirty="0">
                <a:solidFill>
                  <a:srgbClr val="01030A"/>
                </a:solidFill>
                <a:latin typeface="Arial"/>
                <a:cs typeface="Arial"/>
              </a:rPr>
              <a:t>cette caractéristique en tête et cela </a:t>
            </a:r>
            <a:r>
              <a:rPr spc="-10" dirty="0">
                <a:solidFill>
                  <a:srgbClr val="01030A"/>
                </a:solidFill>
                <a:latin typeface="Arial"/>
                <a:cs typeface="Arial"/>
              </a:rPr>
              <a:t>doit consacrer </a:t>
            </a:r>
            <a:r>
              <a:rPr spc="-5" dirty="0">
                <a:solidFill>
                  <a:srgbClr val="01030A"/>
                </a:solidFill>
                <a:latin typeface="Arial"/>
                <a:cs typeface="Arial"/>
              </a:rPr>
              <a:t>le </a:t>
            </a:r>
            <a:r>
              <a:rPr spc="-10" dirty="0">
                <a:solidFill>
                  <a:srgbClr val="01030A"/>
                </a:solidFill>
                <a:latin typeface="Arial"/>
                <a:cs typeface="Arial"/>
              </a:rPr>
              <a:t>but essentiel </a:t>
            </a:r>
            <a:r>
              <a:rPr spc="-5" dirty="0">
                <a:solidFill>
                  <a:srgbClr val="01030A"/>
                </a:solidFill>
                <a:latin typeface="Arial"/>
                <a:cs typeface="Arial"/>
              </a:rPr>
              <a:t>de </a:t>
            </a:r>
            <a:r>
              <a:rPr spc="-10" dirty="0">
                <a:solidFill>
                  <a:srgbClr val="01030A"/>
                </a:solidFill>
                <a:latin typeface="Arial"/>
                <a:cs typeface="Arial"/>
              </a:rPr>
              <a:t>l’objet </a:t>
            </a:r>
            <a:r>
              <a:rPr spc="-5" dirty="0">
                <a:solidFill>
                  <a:srgbClr val="01030A"/>
                </a:solidFill>
                <a:latin typeface="Arial"/>
                <a:cs typeface="Arial"/>
              </a:rPr>
              <a:t>du</a:t>
            </a:r>
            <a:r>
              <a:rPr spc="270" dirty="0">
                <a:solidFill>
                  <a:srgbClr val="01030A"/>
                </a:solidFill>
                <a:latin typeface="Arial"/>
                <a:cs typeface="Arial"/>
              </a:rPr>
              <a:t> </a:t>
            </a:r>
            <a:r>
              <a:rPr spc="-5" dirty="0">
                <a:solidFill>
                  <a:srgbClr val="01030A"/>
                </a:solidFill>
                <a:latin typeface="Arial"/>
                <a:cs typeface="Arial"/>
              </a:rPr>
              <a:t>fonds.</a:t>
            </a:r>
            <a:endParaRPr dirty="0">
              <a:latin typeface="Arial"/>
              <a:cs typeface="Arial"/>
            </a:endParaRPr>
          </a:p>
          <a:p>
            <a:pPr marL="755650" marR="5080" lvl="1" indent="-285750" algn="just">
              <a:spcBef>
                <a:spcPts val="865"/>
              </a:spcBef>
              <a:buFont typeface="Arial" panose="020B0604020202020204" pitchFamily="34" charset="0"/>
              <a:buChar char="•"/>
              <a:tabLst>
                <a:tab pos="203835" algn="l"/>
              </a:tabLst>
            </a:pPr>
            <a:r>
              <a:rPr spc="-5" dirty="0">
                <a:solidFill>
                  <a:srgbClr val="01030A"/>
                </a:solidFill>
                <a:latin typeface="Arial"/>
                <a:cs typeface="Arial"/>
              </a:rPr>
              <a:t>Par ailleurs, en tant </a:t>
            </a:r>
            <a:r>
              <a:rPr spc="-10" dirty="0">
                <a:solidFill>
                  <a:srgbClr val="01030A"/>
                </a:solidFill>
                <a:latin typeface="Arial"/>
                <a:cs typeface="Arial"/>
              </a:rPr>
              <a:t>que </a:t>
            </a:r>
            <a:r>
              <a:rPr spc="-5" dirty="0">
                <a:solidFill>
                  <a:srgbClr val="01030A"/>
                </a:solidFill>
                <a:latin typeface="Arial"/>
                <a:cs typeface="Arial"/>
              </a:rPr>
              <a:t>propriétaire, le </a:t>
            </a:r>
            <a:r>
              <a:rPr spc="-10" dirty="0">
                <a:solidFill>
                  <a:srgbClr val="01030A"/>
                </a:solidFill>
                <a:latin typeface="Arial"/>
                <a:cs typeface="Arial"/>
              </a:rPr>
              <a:t>fonds doit </a:t>
            </a:r>
            <a:r>
              <a:rPr dirty="0">
                <a:solidFill>
                  <a:srgbClr val="01030A"/>
                </a:solidFill>
                <a:latin typeface="Arial"/>
                <a:cs typeface="Arial"/>
              </a:rPr>
              <a:t>se </a:t>
            </a:r>
            <a:r>
              <a:rPr spc="-5" dirty="0">
                <a:solidFill>
                  <a:srgbClr val="01030A"/>
                </a:solidFill>
                <a:latin typeface="Arial"/>
                <a:cs typeface="Arial"/>
              </a:rPr>
              <a:t>comporter en </a:t>
            </a:r>
            <a:r>
              <a:rPr dirty="0">
                <a:solidFill>
                  <a:srgbClr val="01030A"/>
                </a:solidFill>
                <a:latin typeface="Arial"/>
                <a:cs typeface="Arial"/>
              </a:rPr>
              <a:t>« </a:t>
            </a:r>
            <a:r>
              <a:rPr spc="-10" dirty="0">
                <a:solidFill>
                  <a:srgbClr val="01030A"/>
                </a:solidFill>
                <a:latin typeface="Arial"/>
                <a:cs typeface="Arial"/>
              </a:rPr>
              <a:t>bon </a:t>
            </a:r>
            <a:r>
              <a:rPr spc="-5" dirty="0">
                <a:solidFill>
                  <a:srgbClr val="01030A"/>
                </a:solidFill>
                <a:latin typeface="Arial"/>
                <a:cs typeface="Arial"/>
              </a:rPr>
              <a:t>gestionnaire </a:t>
            </a:r>
            <a:r>
              <a:rPr dirty="0">
                <a:solidFill>
                  <a:srgbClr val="01030A"/>
                </a:solidFill>
                <a:latin typeface="Arial"/>
                <a:cs typeface="Arial"/>
              </a:rPr>
              <a:t>» de </a:t>
            </a:r>
            <a:r>
              <a:rPr spc="-5" dirty="0">
                <a:solidFill>
                  <a:srgbClr val="01030A"/>
                </a:solidFill>
                <a:latin typeface="Arial"/>
                <a:cs typeface="Arial"/>
              </a:rPr>
              <a:t>son patrimoine  immobilier et constituer des réserves suffisantes </a:t>
            </a:r>
            <a:r>
              <a:rPr spc="-10" dirty="0">
                <a:solidFill>
                  <a:srgbClr val="01030A"/>
                </a:solidFill>
                <a:latin typeface="Arial"/>
                <a:cs typeface="Arial"/>
              </a:rPr>
              <a:t>pour </a:t>
            </a:r>
            <a:r>
              <a:rPr spc="-5" dirty="0">
                <a:solidFill>
                  <a:srgbClr val="01030A"/>
                </a:solidFill>
                <a:latin typeface="Arial"/>
                <a:cs typeface="Arial"/>
              </a:rPr>
              <a:t>maintenir </a:t>
            </a:r>
            <a:r>
              <a:rPr dirty="0">
                <a:solidFill>
                  <a:srgbClr val="01030A"/>
                </a:solidFill>
                <a:latin typeface="Arial"/>
                <a:cs typeface="Arial"/>
              </a:rPr>
              <a:t>en </a:t>
            </a:r>
            <a:r>
              <a:rPr spc="-5" dirty="0">
                <a:solidFill>
                  <a:srgbClr val="01030A"/>
                </a:solidFill>
                <a:latin typeface="Arial"/>
                <a:cs typeface="Arial"/>
              </a:rPr>
              <a:t>état ses immeubles et les entretenir  (réserve </a:t>
            </a:r>
            <a:r>
              <a:rPr spc="-10" dirty="0">
                <a:solidFill>
                  <a:srgbClr val="01030A"/>
                </a:solidFill>
                <a:latin typeface="Arial"/>
                <a:cs typeface="Arial"/>
              </a:rPr>
              <a:t>pour </a:t>
            </a:r>
            <a:r>
              <a:rPr spc="-5" dirty="0">
                <a:solidFill>
                  <a:srgbClr val="01030A"/>
                </a:solidFill>
                <a:latin typeface="Arial"/>
                <a:cs typeface="Arial"/>
              </a:rPr>
              <a:t>investissements et gros</a:t>
            </a:r>
            <a:r>
              <a:rPr spc="75" dirty="0">
                <a:solidFill>
                  <a:srgbClr val="01030A"/>
                </a:solidFill>
                <a:latin typeface="Arial"/>
                <a:cs typeface="Arial"/>
              </a:rPr>
              <a:t> </a:t>
            </a:r>
            <a:r>
              <a:rPr spc="-5" dirty="0">
                <a:solidFill>
                  <a:srgbClr val="01030A"/>
                </a:solidFill>
                <a:latin typeface="Arial"/>
                <a:cs typeface="Arial"/>
              </a:rPr>
              <a:t>entretiens).</a:t>
            </a:r>
            <a:endParaRPr dirty="0">
              <a:latin typeface="Arial"/>
              <a:cs typeface="Arial"/>
            </a:endParaRPr>
          </a:p>
        </p:txBody>
      </p:sp>
      <p:pic>
        <p:nvPicPr>
          <p:cNvPr id="2" name="Picture 2">
            <a:extLst>
              <a:ext uri="{FF2B5EF4-FFF2-40B4-BE49-F238E27FC236}">
                <a16:creationId xmlns:a16="http://schemas.microsoft.com/office/drawing/2014/main" id="{2C155717-8AB1-930D-159C-DCC1EBF3B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37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3817" y="1603664"/>
            <a:ext cx="114291" cy="170677"/>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89516" y="234967"/>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dirty="0"/>
          </a:p>
        </p:txBody>
      </p:sp>
      <p:sp>
        <p:nvSpPr>
          <p:cNvPr id="7" name="object 7"/>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64</a:t>
            </a:fld>
            <a:endParaRPr dirty="0"/>
          </a:p>
        </p:txBody>
      </p:sp>
      <p:sp>
        <p:nvSpPr>
          <p:cNvPr id="6" name="object 6"/>
          <p:cNvSpPr txBox="1"/>
          <p:nvPr/>
        </p:nvSpPr>
        <p:spPr>
          <a:xfrm>
            <a:off x="489516" y="1453804"/>
            <a:ext cx="11015980" cy="3527248"/>
          </a:xfrm>
          <a:prstGeom prst="rect">
            <a:avLst/>
          </a:prstGeom>
        </p:spPr>
        <p:txBody>
          <a:bodyPr vert="horz" wrap="square" lIns="0" tIns="53975" rIns="0" bIns="0" rtlCol="0">
            <a:spAutoFit/>
          </a:bodyPr>
          <a:lstStyle/>
          <a:p>
            <a:pPr marL="242570" marR="633730" algn="just">
              <a:lnSpc>
                <a:spcPts val="2590"/>
              </a:lnSpc>
              <a:spcBef>
                <a:spcPts val="425"/>
              </a:spcBef>
            </a:pPr>
            <a:r>
              <a:rPr dirty="0">
                <a:solidFill>
                  <a:srgbClr val="28425C"/>
                </a:solidFill>
                <a:latin typeface="Calibri"/>
                <a:cs typeface="Calibri"/>
              </a:rPr>
              <a:t>Quelles </a:t>
            </a:r>
            <a:r>
              <a:rPr spc="-10" dirty="0">
                <a:solidFill>
                  <a:srgbClr val="28425C"/>
                </a:solidFill>
                <a:latin typeface="Calibri"/>
                <a:cs typeface="Calibri"/>
              </a:rPr>
              <a:t>sont </a:t>
            </a:r>
            <a:r>
              <a:rPr dirty="0">
                <a:solidFill>
                  <a:srgbClr val="28425C"/>
                </a:solidFill>
                <a:latin typeface="Calibri"/>
                <a:cs typeface="Calibri"/>
              </a:rPr>
              <a:t>les </a:t>
            </a:r>
            <a:r>
              <a:rPr spc="-10" dirty="0">
                <a:solidFill>
                  <a:srgbClr val="28425C"/>
                </a:solidFill>
                <a:latin typeface="Calibri"/>
                <a:cs typeface="Calibri"/>
              </a:rPr>
              <a:t>caractéristiques </a:t>
            </a:r>
            <a:r>
              <a:rPr spc="-5" dirty="0">
                <a:solidFill>
                  <a:srgbClr val="28425C"/>
                </a:solidFill>
                <a:latin typeface="Calibri"/>
                <a:cs typeface="Calibri"/>
              </a:rPr>
              <a:t>particulières pour </a:t>
            </a:r>
            <a:r>
              <a:rPr spc="-10" dirty="0">
                <a:solidFill>
                  <a:srgbClr val="28425C"/>
                </a:solidFill>
                <a:latin typeface="Calibri"/>
                <a:cs typeface="Calibri"/>
              </a:rPr>
              <a:t>traiter </a:t>
            </a:r>
            <a:r>
              <a:rPr dirty="0">
                <a:solidFill>
                  <a:srgbClr val="28425C"/>
                </a:solidFill>
                <a:latin typeface="Calibri"/>
                <a:cs typeface="Calibri"/>
              </a:rPr>
              <a:t>le </a:t>
            </a:r>
            <a:r>
              <a:rPr spc="-15" dirty="0">
                <a:solidFill>
                  <a:srgbClr val="28425C"/>
                </a:solidFill>
                <a:latin typeface="Calibri"/>
                <a:cs typeface="Calibri"/>
              </a:rPr>
              <a:t>résultat d’un fonds </a:t>
            </a:r>
            <a:r>
              <a:rPr spc="-5" dirty="0">
                <a:solidFill>
                  <a:srgbClr val="28425C"/>
                </a:solidFill>
                <a:latin typeface="Calibri"/>
                <a:cs typeface="Calibri"/>
              </a:rPr>
              <a:t>de  </a:t>
            </a:r>
            <a:r>
              <a:rPr spc="-10" dirty="0">
                <a:solidFill>
                  <a:srgbClr val="28425C"/>
                </a:solidFill>
                <a:latin typeface="Calibri"/>
                <a:cs typeface="Calibri"/>
              </a:rPr>
              <a:t>dotation</a:t>
            </a:r>
            <a:r>
              <a:rPr spc="-25" dirty="0">
                <a:solidFill>
                  <a:srgbClr val="28425C"/>
                </a:solidFill>
                <a:latin typeface="Calibri"/>
                <a:cs typeface="Calibri"/>
              </a:rPr>
              <a:t> </a:t>
            </a:r>
            <a:r>
              <a:rPr dirty="0">
                <a:solidFill>
                  <a:srgbClr val="28425C"/>
                </a:solidFill>
                <a:latin typeface="Calibri"/>
                <a:cs typeface="Calibri"/>
              </a:rPr>
              <a:t>?</a:t>
            </a:r>
            <a:endParaRPr dirty="0">
              <a:latin typeface="Calibri"/>
              <a:cs typeface="Calibri"/>
            </a:endParaRPr>
          </a:p>
          <a:p>
            <a:pPr marL="299085" indent="-285750" algn="just">
              <a:lnSpc>
                <a:spcPct val="100000"/>
              </a:lnSpc>
              <a:spcBef>
                <a:spcPts val="1460"/>
              </a:spcBef>
              <a:buFont typeface="Arial" panose="020B0604020202020204" pitchFamily="34" charset="0"/>
              <a:buChar char="•"/>
              <a:tabLst>
                <a:tab pos="205104" algn="l"/>
              </a:tabLst>
            </a:pPr>
            <a:r>
              <a:rPr sz="1400" spc="-5" dirty="0">
                <a:solidFill>
                  <a:srgbClr val="01030A"/>
                </a:solidFill>
                <a:latin typeface="Arial"/>
                <a:cs typeface="Arial"/>
              </a:rPr>
              <a:t>Le</a:t>
            </a:r>
            <a:r>
              <a:rPr sz="1400" spc="360" dirty="0">
                <a:solidFill>
                  <a:srgbClr val="01030A"/>
                </a:solidFill>
                <a:latin typeface="Arial"/>
                <a:cs typeface="Arial"/>
              </a:rPr>
              <a:t> </a:t>
            </a:r>
            <a:r>
              <a:rPr sz="1400" spc="-5" dirty="0">
                <a:solidFill>
                  <a:srgbClr val="01030A"/>
                </a:solidFill>
                <a:latin typeface="Arial"/>
                <a:cs typeface="Arial"/>
              </a:rPr>
              <a:t>résultat</a:t>
            </a:r>
            <a:r>
              <a:rPr sz="1400" spc="375" dirty="0">
                <a:solidFill>
                  <a:srgbClr val="01030A"/>
                </a:solidFill>
                <a:latin typeface="Arial"/>
                <a:cs typeface="Arial"/>
              </a:rPr>
              <a:t> </a:t>
            </a:r>
            <a:r>
              <a:rPr sz="1400" spc="-5" dirty="0">
                <a:solidFill>
                  <a:srgbClr val="01030A"/>
                </a:solidFill>
                <a:latin typeface="Arial"/>
                <a:cs typeface="Arial"/>
              </a:rPr>
              <a:t>du</a:t>
            </a:r>
            <a:r>
              <a:rPr sz="1400" spc="365" dirty="0">
                <a:solidFill>
                  <a:srgbClr val="01030A"/>
                </a:solidFill>
                <a:latin typeface="Arial"/>
                <a:cs typeface="Arial"/>
              </a:rPr>
              <a:t> </a:t>
            </a:r>
            <a:r>
              <a:rPr sz="1400" spc="-10" dirty="0">
                <a:solidFill>
                  <a:srgbClr val="01030A"/>
                </a:solidFill>
                <a:latin typeface="Arial"/>
                <a:cs typeface="Arial"/>
              </a:rPr>
              <a:t>fonds</a:t>
            </a:r>
            <a:r>
              <a:rPr sz="1400" spc="375" dirty="0">
                <a:solidFill>
                  <a:srgbClr val="01030A"/>
                </a:solidFill>
                <a:latin typeface="Arial"/>
                <a:cs typeface="Arial"/>
              </a:rPr>
              <a:t> </a:t>
            </a:r>
            <a:r>
              <a:rPr sz="1400" spc="-5" dirty="0">
                <a:solidFill>
                  <a:srgbClr val="01030A"/>
                </a:solidFill>
                <a:latin typeface="Arial"/>
                <a:cs typeface="Arial"/>
              </a:rPr>
              <a:t>de</a:t>
            </a:r>
            <a:r>
              <a:rPr sz="1400" spc="365" dirty="0">
                <a:solidFill>
                  <a:srgbClr val="01030A"/>
                </a:solidFill>
                <a:latin typeface="Arial"/>
                <a:cs typeface="Arial"/>
              </a:rPr>
              <a:t> </a:t>
            </a:r>
            <a:r>
              <a:rPr sz="1400" spc="-10" dirty="0">
                <a:solidFill>
                  <a:srgbClr val="01030A"/>
                </a:solidFill>
                <a:latin typeface="Arial"/>
                <a:cs typeface="Arial"/>
              </a:rPr>
              <a:t>dotation</a:t>
            </a:r>
            <a:r>
              <a:rPr sz="1400" spc="365" dirty="0">
                <a:solidFill>
                  <a:srgbClr val="01030A"/>
                </a:solidFill>
                <a:latin typeface="Arial"/>
                <a:cs typeface="Arial"/>
              </a:rPr>
              <a:t> </a:t>
            </a:r>
            <a:r>
              <a:rPr sz="1400" spc="-5" dirty="0">
                <a:solidFill>
                  <a:srgbClr val="01030A"/>
                </a:solidFill>
                <a:latin typeface="Arial"/>
                <a:cs typeface="Arial"/>
              </a:rPr>
              <a:t>exclusivement</a:t>
            </a:r>
            <a:r>
              <a:rPr sz="1400" spc="375" dirty="0">
                <a:solidFill>
                  <a:srgbClr val="01030A"/>
                </a:solidFill>
                <a:latin typeface="Arial"/>
                <a:cs typeface="Arial"/>
              </a:rPr>
              <a:t> </a:t>
            </a:r>
            <a:r>
              <a:rPr sz="1400" spc="-15" dirty="0">
                <a:solidFill>
                  <a:srgbClr val="01030A"/>
                </a:solidFill>
                <a:latin typeface="Arial"/>
                <a:cs typeface="Arial"/>
              </a:rPr>
              <a:t>redistributeur,</a:t>
            </a:r>
            <a:r>
              <a:rPr sz="1400" spc="380" dirty="0">
                <a:solidFill>
                  <a:srgbClr val="01030A"/>
                </a:solidFill>
                <a:latin typeface="Arial"/>
                <a:cs typeface="Arial"/>
              </a:rPr>
              <a:t> </a:t>
            </a:r>
            <a:r>
              <a:rPr sz="1400" dirty="0">
                <a:solidFill>
                  <a:srgbClr val="01030A"/>
                </a:solidFill>
                <a:latin typeface="Arial"/>
                <a:cs typeface="Arial"/>
              </a:rPr>
              <a:t>à</a:t>
            </a:r>
            <a:r>
              <a:rPr sz="1400" spc="365" dirty="0">
                <a:solidFill>
                  <a:srgbClr val="01030A"/>
                </a:solidFill>
                <a:latin typeface="Arial"/>
                <a:cs typeface="Arial"/>
              </a:rPr>
              <a:t> </a:t>
            </a:r>
            <a:r>
              <a:rPr sz="1400" spc="-10" dirty="0">
                <a:solidFill>
                  <a:srgbClr val="01030A"/>
                </a:solidFill>
                <a:latin typeface="Arial"/>
                <a:cs typeface="Arial"/>
              </a:rPr>
              <a:t>dotation</a:t>
            </a:r>
            <a:r>
              <a:rPr sz="1400" spc="370" dirty="0">
                <a:solidFill>
                  <a:srgbClr val="01030A"/>
                </a:solidFill>
                <a:latin typeface="Arial"/>
                <a:cs typeface="Arial"/>
              </a:rPr>
              <a:t> </a:t>
            </a:r>
            <a:r>
              <a:rPr sz="1400" spc="-5" dirty="0">
                <a:solidFill>
                  <a:srgbClr val="01030A"/>
                </a:solidFill>
                <a:latin typeface="Arial"/>
                <a:cs typeface="Arial"/>
              </a:rPr>
              <a:t>consomptible</a:t>
            </a:r>
            <a:r>
              <a:rPr sz="1400" spc="365" dirty="0">
                <a:solidFill>
                  <a:srgbClr val="01030A"/>
                </a:solidFill>
                <a:latin typeface="Arial"/>
                <a:cs typeface="Arial"/>
              </a:rPr>
              <a:t> </a:t>
            </a:r>
            <a:r>
              <a:rPr sz="1400" spc="-5" dirty="0">
                <a:solidFill>
                  <a:srgbClr val="01030A"/>
                </a:solidFill>
                <a:latin typeface="Arial"/>
                <a:cs typeface="Arial"/>
              </a:rPr>
              <a:t>sera</a:t>
            </a:r>
            <a:r>
              <a:rPr sz="1400" spc="365" dirty="0">
                <a:solidFill>
                  <a:srgbClr val="01030A"/>
                </a:solidFill>
                <a:latin typeface="Arial"/>
                <a:cs typeface="Arial"/>
              </a:rPr>
              <a:t> </a:t>
            </a:r>
            <a:r>
              <a:rPr sz="1400" spc="-5" dirty="0" err="1">
                <a:solidFill>
                  <a:srgbClr val="01030A"/>
                </a:solidFill>
                <a:latin typeface="Arial"/>
                <a:cs typeface="Arial"/>
              </a:rPr>
              <a:t>toujours</a:t>
            </a:r>
            <a:r>
              <a:rPr sz="1400" spc="375" dirty="0">
                <a:solidFill>
                  <a:srgbClr val="01030A"/>
                </a:solidFill>
                <a:latin typeface="Arial"/>
                <a:cs typeface="Arial"/>
              </a:rPr>
              <a:t> </a:t>
            </a:r>
            <a:r>
              <a:rPr sz="1400" dirty="0">
                <a:solidFill>
                  <a:srgbClr val="01030A"/>
                </a:solidFill>
                <a:latin typeface="Arial"/>
                <a:cs typeface="Arial"/>
              </a:rPr>
              <a:t>à</a:t>
            </a:r>
            <a:r>
              <a:rPr lang="fr-FR" sz="1400" dirty="0">
                <a:latin typeface="Arial"/>
                <a:cs typeface="Arial"/>
              </a:rPr>
              <a:t> </a:t>
            </a:r>
            <a:r>
              <a:rPr sz="1400" dirty="0">
                <a:solidFill>
                  <a:srgbClr val="01030A"/>
                </a:solidFill>
                <a:latin typeface="Arial"/>
                <a:cs typeface="Arial"/>
              </a:rPr>
              <a:t>« </a:t>
            </a:r>
            <a:r>
              <a:rPr sz="1400" spc="-5" dirty="0">
                <a:solidFill>
                  <a:srgbClr val="01030A"/>
                </a:solidFill>
                <a:latin typeface="Arial"/>
                <a:cs typeface="Arial"/>
              </a:rPr>
              <a:t>zéro </a:t>
            </a:r>
            <a:r>
              <a:rPr sz="1400" dirty="0">
                <a:solidFill>
                  <a:srgbClr val="01030A"/>
                </a:solidFill>
                <a:latin typeface="Arial"/>
                <a:cs typeface="Arial"/>
              </a:rPr>
              <a:t>» </a:t>
            </a:r>
            <a:r>
              <a:rPr sz="1400" spc="-10" dirty="0">
                <a:solidFill>
                  <a:srgbClr val="01030A"/>
                </a:solidFill>
                <a:latin typeface="Arial"/>
                <a:cs typeface="Arial"/>
              </a:rPr>
              <a:t>jusqu’à </a:t>
            </a:r>
            <a:r>
              <a:rPr sz="1400" spc="-5" dirty="0">
                <a:solidFill>
                  <a:srgbClr val="01030A"/>
                </a:solidFill>
                <a:latin typeface="Arial"/>
                <a:cs typeface="Arial"/>
              </a:rPr>
              <a:t>la consommation totale de </a:t>
            </a:r>
            <a:r>
              <a:rPr sz="1400" dirty="0">
                <a:solidFill>
                  <a:srgbClr val="01030A"/>
                </a:solidFill>
                <a:latin typeface="Arial"/>
                <a:cs typeface="Arial"/>
              </a:rPr>
              <a:t>sa </a:t>
            </a:r>
            <a:r>
              <a:rPr sz="1400" spc="-10" dirty="0">
                <a:solidFill>
                  <a:srgbClr val="01030A"/>
                </a:solidFill>
                <a:latin typeface="Arial"/>
                <a:cs typeface="Arial"/>
              </a:rPr>
              <a:t>dotation</a:t>
            </a:r>
            <a:r>
              <a:rPr sz="1400" spc="75" dirty="0">
                <a:solidFill>
                  <a:srgbClr val="01030A"/>
                </a:solidFill>
                <a:latin typeface="Arial"/>
                <a:cs typeface="Arial"/>
              </a:rPr>
              <a:t> </a:t>
            </a:r>
            <a:r>
              <a:rPr sz="1400" dirty="0">
                <a:solidFill>
                  <a:srgbClr val="01030A"/>
                </a:solidFill>
                <a:latin typeface="Arial"/>
                <a:cs typeface="Arial"/>
              </a:rPr>
              <a:t>;</a:t>
            </a:r>
            <a:endParaRPr lang="fr-FR" sz="1400" dirty="0">
              <a:latin typeface="Arial"/>
              <a:cs typeface="Arial"/>
            </a:endParaRPr>
          </a:p>
          <a:p>
            <a:pPr marL="299085" indent="-285750" algn="just">
              <a:lnSpc>
                <a:spcPct val="100000"/>
              </a:lnSpc>
              <a:spcBef>
                <a:spcPts val="1460"/>
              </a:spcBef>
              <a:buFont typeface="Arial" panose="020B0604020202020204" pitchFamily="34" charset="0"/>
              <a:buChar char="•"/>
              <a:tabLst>
                <a:tab pos="205104" algn="l"/>
              </a:tabLst>
            </a:pPr>
            <a:r>
              <a:rPr sz="1400" spc="-5" dirty="0">
                <a:solidFill>
                  <a:srgbClr val="01030A"/>
                </a:solidFill>
                <a:latin typeface="Arial"/>
                <a:cs typeface="Arial"/>
              </a:rPr>
              <a:t>La présentation d’une situation nette négative </a:t>
            </a:r>
            <a:r>
              <a:rPr sz="1400" spc="-10" dirty="0">
                <a:solidFill>
                  <a:srgbClr val="01030A"/>
                </a:solidFill>
                <a:latin typeface="Arial"/>
                <a:cs typeface="Arial"/>
              </a:rPr>
              <a:t>qui </a:t>
            </a:r>
            <a:r>
              <a:rPr sz="1400" spc="-5" dirty="0">
                <a:solidFill>
                  <a:srgbClr val="01030A"/>
                </a:solidFill>
                <a:latin typeface="Arial"/>
                <a:cs typeface="Arial"/>
              </a:rPr>
              <a:t>n’est pas issue de provisions pour risques et charges,  mais de pertes réellement décaissées est constitutive d’un dysfonctionnement grave (Décret n°2009-158  du </a:t>
            </a:r>
            <a:r>
              <a:rPr sz="1400" spc="-70" dirty="0">
                <a:solidFill>
                  <a:srgbClr val="01030A"/>
                </a:solidFill>
                <a:latin typeface="Arial"/>
                <a:cs typeface="Arial"/>
              </a:rPr>
              <a:t>11 </a:t>
            </a:r>
            <a:r>
              <a:rPr sz="1400" spc="-5" dirty="0">
                <a:solidFill>
                  <a:srgbClr val="01030A"/>
                </a:solidFill>
                <a:latin typeface="Arial"/>
                <a:cs typeface="Arial"/>
              </a:rPr>
              <a:t>février </a:t>
            </a:r>
            <a:r>
              <a:rPr sz="1400" spc="-10" dirty="0">
                <a:solidFill>
                  <a:srgbClr val="01030A"/>
                </a:solidFill>
                <a:latin typeface="Arial"/>
                <a:cs typeface="Arial"/>
              </a:rPr>
              <a:t>2009 </a:t>
            </a:r>
            <a:r>
              <a:rPr sz="1400" spc="-5" dirty="0">
                <a:solidFill>
                  <a:srgbClr val="01030A"/>
                </a:solidFill>
                <a:latin typeface="Arial"/>
                <a:cs typeface="Arial"/>
              </a:rPr>
              <a:t>relatif </a:t>
            </a:r>
            <a:r>
              <a:rPr sz="1400" spc="-10" dirty="0">
                <a:solidFill>
                  <a:srgbClr val="01030A"/>
                </a:solidFill>
                <a:latin typeface="Arial"/>
                <a:cs typeface="Arial"/>
              </a:rPr>
              <a:t>aux fonds </a:t>
            </a:r>
            <a:r>
              <a:rPr sz="1400" spc="-5" dirty="0">
                <a:solidFill>
                  <a:srgbClr val="01030A"/>
                </a:solidFill>
                <a:latin typeface="Arial"/>
                <a:cs typeface="Arial"/>
              </a:rPr>
              <a:t>de </a:t>
            </a:r>
            <a:r>
              <a:rPr sz="1400" spc="-10" dirty="0">
                <a:solidFill>
                  <a:srgbClr val="01030A"/>
                </a:solidFill>
                <a:latin typeface="Arial"/>
                <a:cs typeface="Arial"/>
              </a:rPr>
              <a:t>dotation </a:t>
            </a:r>
            <a:r>
              <a:rPr sz="1400" dirty="0">
                <a:solidFill>
                  <a:srgbClr val="01030A"/>
                </a:solidFill>
                <a:latin typeface="Arial"/>
                <a:cs typeface="Arial"/>
              </a:rPr>
              <a:t>– </a:t>
            </a:r>
            <a:r>
              <a:rPr sz="1400" spc="-5" dirty="0">
                <a:solidFill>
                  <a:srgbClr val="01030A"/>
                </a:solidFill>
                <a:latin typeface="Arial"/>
                <a:cs typeface="Arial"/>
              </a:rPr>
              <a:t>article 9)</a:t>
            </a:r>
            <a:r>
              <a:rPr sz="1400" spc="195" dirty="0">
                <a:solidFill>
                  <a:srgbClr val="01030A"/>
                </a:solidFill>
                <a:latin typeface="Arial"/>
                <a:cs typeface="Arial"/>
              </a:rPr>
              <a:t> </a:t>
            </a:r>
            <a:r>
              <a:rPr sz="1400" dirty="0">
                <a:solidFill>
                  <a:srgbClr val="01030A"/>
                </a:solidFill>
                <a:latin typeface="Arial"/>
                <a:cs typeface="Arial"/>
              </a:rPr>
              <a:t>;</a:t>
            </a:r>
            <a:endParaRPr lang="fr-FR" sz="1400" dirty="0">
              <a:latin typeface="Arial"/>
              <a:cs typeface="Arial"/>
            </a:endParaRPr>
          </a:p>
          <a:p>
            <a:pPr marL="299085" indent="-285750" algn="just">
              <a:lnSpc>
                <a:spcPct val="100000"/>
              </a:lnSpc>
              <a:spcBef>
                <a:spcPts val="1460"/>
              </a:spcBef>
              <a:buFont typeface="Arial" panose="020B0604020202020204" pitchFamily="34" charset="0"/>
              <a:buChar char="•"/>
              <a:tabLst>
                <a:tab pos="205104" algn="l"/>
              </a:tabLst>
            </a:pPr>
            <a:r>
              <a:rPr sz="1400" spc="-5" dirty="0">
                <a:solidFill>
                  <a:srgbClr val="01030A"/>
                </a:solidFill>
                <a:latin typeface="Arial"/>
                <a:cs typeface="Arial"/>
              </a:rPr>
              <a:t>Le </a:t>
            </a:r>
            <a:r>
              <a:rPr sz="1400" spc="-10" dirty="0">
                <a:solidFill>
                  <a:srgbClr val="01030A"/>
                </a:solidFill>
                <a:latin typeface="Arial"/>
                <a:cs typeface="Arial"/>
              </a:rPr>
              <a:t>fonds </a:t>
            </a:r>
            <a:r>
              <a:rPr sz="1400" spc="-5" dirty="0">
                <a:solidFill>
                  <a:srgbClr val="01030A"/>
                </a:solidFill>
                <a:latin typeface="Arial"/>
                <a:cs typeface="Arial"/>
              </a:rPr>
              <a:t>de </a:t>
            </a:r>
            <a:r>
              <a:rPr sz="1400" spc="-10" dirty="0">
                <a:solidFill>
                  <a:srgbClr val="01030A"/>
                </a:solidFill>
                <a:latin typeface="Arial"/>
                <a:cs typeface="Arial"/>
              </a:rPr>
              <a:t>dotation qui </a:t>
            </a:r>
            <a:r>
              <a:rPr sz="1400" spc="-5" dirty="0">
                <a:solidFill>
                  <a:srgbClr val="01030A"/>
                </a:solidFill>
                <a:latin typeface="Arial"/>
                <a:cs typeface="Arial"/>
              </a:rPr>
              <a:t>fait appel </a:t>
            </a:r>
            <a:r>
              <a:rPr sz="1400" dirty="0">
                <a:solidFill>
                  <a:srgbClr val="01030A"/>
                </a:solidFill>
                <a:latin typeface="Arial"/>
                <a:cs typeface="Arial"/>
              </a:rPr>
              <a:t>à </a:t>
            </a:r>
            <a:r>
              <a:rPr sz="1400" spc="-5" dirty="0">
                <a:solidFill>
                  <a:srgbClr val="01030A"/>
                </a:solidFill>
                <a:latin typeface="Arial"/>
                <a:cs typeface="Arial"/>
              </a:rPr>
              <a:t>la générosité du public sans imputer les </a:t>
            </a:r>
            <a:r>
              <a:rPr sz="1400" spc="-10" dirty="0">
                <a:solidFill>
                  <a:srgbClr val="01030A"/>
                </a:solidFill>
                <a:latin typeface="Arial"/>
                <a:cs typeface="Arial"/>
              </a:rPr>
              <a:t>produits </a:t>
            </a:r>
            <a:r>
              <a:rPr sz="1400" dirty="0">
                <a:solidFill>
                  <a:srgbClr val="01030A"/>
                </a:solidFill>
                <a:latin typeface="Arial"/>
                <a:cs typeface="Arial"/>
              </a:rPr>
              <a:t>de sa </a:t>
            </a:r>
            <a:r>
              <a:rPr sz="1400" spc="-5" dirty="0">
                <a:solidFill>
                  <a:srgbClr val="01030A"/>
                </a:solidFill>
                <a:latin typeface="Arial"/>
                <a:cs typeface="Arial"/>
              </a:rPr>
              <a:t>collecte </a:t>
            </a:r>
            <a:r>
              <a:rPr sz="1400" dirty="0">
                <a:solidFill>
                  <a:srgbClr val="01030A"/>
                </a:solidFill>
                <a:latin typeface="Arial"/>
                <a:cs typeface="Arial"/>
              </a:rPr>
              <a:t>à </a:t>
            </a:r>
            <a:r>
              <a:rPr sz="1400" spc="-5" dirty="0">
                <a:solidFill>
                  <a:srgbClr val="01030A"/>
                </a:solidFill>
                <a:latin typeface="Arial"/>
                <a:cs typeface="Arial"/>
              </a:rPr>
              <a:t>la  </a:t>
            </a:r>
            <a:r>
              <a:rPr sz="1400" spc="-10" dirty="0">
                <a:solidFill>
                  <a:srgbClr val="01030A"/>
                </a:solidFill>
                <a:latin typeface="Arial"/>
                <a:cs typeface="Arial"/>
              </a:rPr>
              <a:t>dotation </a:t>
            </a:r>
            <a:r>
              <a:rPr sz="1400" spc="-5" dirty="0">
                <a:solidFill>
                  <a:srgbClr val="01030A"/>
                </a:solidFill>
                <a:latin typeface="Arial"/>
                <a:cs typeface="Arial"/>
              </a:rPr>
              <a:t>peut pratiquer </a:t>
            </a:r>
            <a:r>
              <a:rPr sz="1400" spc="-10" dirty="0">
                <a:solidFill>
                  <a:srgbClr val="01030A"/>
                </a:solidFill>
                <a:latin typeface="Arial"/>
                <a:cs typeface="Arial"/>
              </a:rPr>
              <a:t>des fonds </a:t>
            </a:r>
            <a:r>
              <a:rPr sz="1400" spc="-5" dirty="0">
                <a:solidFill>
                  <a:srgbClr val="01030A"/>
                </a:solidFill>
                <a:latin typeface="Arial"/>
                <a:cs typeface="Arial"/>
              </a:rPr>
              <a:t>dédiés en fin d’exercice </a:t>
            </a:r>
            <a:r>
              <a:rPr sz="1400" spc="-10" dirty="0">
                <a:solidFill>
                  <a:srgbClr val="01030A"/>
                </a:solidFill>
                <a:latin typeface="Arial"/>
                <a:cs typeface="Arial"/>
              </a:rPr>
              <a:t>dès </a:t>
            </a:r>
            <a:r>
              <a:rPr sz="1400" spc="-5" dirty="0">
                <a:solidFill>
                  <a:srgbClr val="01030A"/>
                </a:solidFill>
                <a:latin typeface="Arial"/>
                <a:cs typeface="Arial"/>
              </a:rPr>
              <a:t>lors que cette collecte est </a:t>
            </a:r>
            <a:r>
              <a:rPr sz="1400" spc="-10" dirty="0">
                <a:solidFill>
                  <a:srgbClr val="01030A"/>
                </a:solidFill>
                <a:latin typeface="Arial"/>
                <a:cs typeface="Arial"/>
              </a:rPr>
              <a:t>affectée, </a:t>
            </a:r>
            <a:r>
              <a:rPr sz="1400" dirty="0">
                <a:solidFill>
                  <a:srgbClr val="01030A"/>
                </a:solidFill>
                <a:latin typeface="Arial"/>
                <a:cs typeface="Arial"/>
              </a:rPr>
              <a:t>à  </a:t>
            </a:r>
            <a:r>
              <a:rPr sz="1400" spc="-10" dirty="0">
                <a:solidFill>
                  <a:srgbClr val="01030A"/>
                </a:solidFill>
                <a:latin typeface="Arial"/>
                <a:cs typeface="Arial"/>
              </a:rPr>
              <a:t>l’origine, </a:t>
            </a:r>
            <a:r>
              <a:rPr sz="1400" dirty="0">
                <a:solidFill>
                  <a:srgbClr val="01030A"/>
                </a:solidFill>
                <a:latin typeface="Arial"/>
                <a:cs typeface="Arial"/>
              </a:rPr>
              <a:t>à </a:t>
            </a:r>
            <a:r>
              <a:rPr sz="1400" spc="-10" dirty="0">
                <a:solidFill>
                  <a:srgbClr val="01030A"/>
                </a:solidFill>
                <a:latin typeface="Arial"/>
                <a:cs typeface="Arial"/>
              </a:rPr>
              <a:t>une </a:t>
            </a:r>
            <a:r>
              <a:rPr sz="1400" spc="-5" dirty="0">
                <a:solidFill>
                  <a:srgbClr val="01030A"/>
                </a:solidFill>
                <a:latin typeface="Arial"/>
                <a:cs typeface="Arial"/>
              </a:rPr>
              <a:t>mission ou </a:t>
            </a:r>
            <a:r>
              <a:rPr sz="1400" spc="-10" dirty="0">
                <a:solidFill>
                  <a:srgbClr val="01030A"/>
                </a:solidFill>
                <a:latin typeface="Arial"/>
                <a:cs typeface="Arial"/>
              </a:rPr>
              <a:t>une </a:t>
            </a:r>
            <a:r>
              <a:rPr sz="1400" spc="-5" dirty="0">
                <a:solidFill>
                  <a:srgbClr val="01030A"/>
                </a:solidFill>
                <a:latin typeface="Arial"/>
                <a:cs typeface="Arial"/>
              </a:rPr>
              <a:t>cause</a:t>
            </a:r>
            <a:r>
              <a:rPr sz="1400" spc="95" dirty="0">
                <a:solidFill>
                  <a:srgbClr val="01030A"/>
                </a:solidFill>
                <a:latin typeface="Arial"/>
                <a:cs typeface="Arial"/>
              </a:rPr>
              <a:t> </a:t>
            </a:r>
            <a:r>
              <a:rPr sz="1400" spc="-10" dirty="0" err="1">
                <a:solidFill>
                  <a:srgbClr val="01030A"/>
                </a:solidFill>
                <a:latin typeface="Arial"/>
                <a:cs typeface="Arial"/>
              </a:rPr>
              <a:t>déterminée</a:t>
            </a:r>
            <a:r>
              <a:rPr sz="1400" spc="-10" dirty="0">
                <a:solidFill>
                  <a:srgbClr val="01030A"/>
                </a:solidFill>
                <a:latin typeface="Arial"/>
                <a:cs typeface="Arial"/>
              </a:rPr>
              <a:t>.</a:t>
            </a:r>
            <a:endParaRPr lang="fr-FR" sz="1400" dirty="0">
              <a:latin typeface="Arial"/>
              <a:cs typeface="Arial"/>
            </a:endParaRPr>
          </a:p>
          <a:p>
            <a:pPr marL="299085" indent="-285750" algn="just">
              <a:lnSpc>
                <a:spcPct val="100000"/>
              </a:lnSpc>
              <a:spcBef>
                <a:spcPts val="1460"/>
              </a:spcBef>
              <a:buFont typeface="Arial" panose="020B0604020202020204" pitchFamily="34" charset="0"/>
              <a:buChar char="•"/>
              <a:tabLst>
                <a:tab pos="205104" algn="l"/>
              </a:tabLst>
            </a:pPr>
            <a:r>
              <a:rPr sz="1400" spc="-10" dirty="0">
                <a:solidFill>
                  <a:srgbClr val="01030A"/>
                </a:solidFill>
                <a:latin typeface="Arial"/>
                <a:cs typeface="Arial"/>
              </a:rPr>
              <a:t>Les </a:t>
            </a:r>
            <a:r>
              <a:rPr sz="1400" spc="-5" dirty="0">
                <a:solidFill>
                  <a:srgbClr val="01030A"/>
                </a:solidFill>
                <a:latin typeface="Arial"/>
                <a:cs typeface="Arial"/>
              </a:rPr>
              <a:t>plus-values </a:t>
            </a:r>
            <a:r>
              <a:rPr sz="1400" spc="-10" dirty="0">
                <a:solidFill>
                  <a:srgbClr val="01030A"/>
                </a:solidFill>
                <a:latin typeface="Arial"/>
                <a:cs typeface="Arial"/>
              </a:rPr>
              <a:t>réalisées </a:t>
            </a:r>
            <a:r>
              <a:rPr sz="1400" dirty="0">
                <a:solidFill>
                  <a:srgbClr val="01030A"/>
                </a:solidFill>
                <a:latin typeface="Arial"/>
                <a:cs typeface="Arial"/>
              </a:rPr>
              <a:t>à </a:t>
            </a:r>
            <a:r>
              <a:rPr sz="1400" spc="-5" dirty="0">
                <a:solidFill>
                  <a:srgbClr val="01030A"/>
                </a:solidFill>
                <a:latin typeface="Arial"/>
                <a:cs typeface="Arial"/>
              </a:rPr>
              <a:t>l’occasion de </a:t>
            </a:r>
            <a:r>
              <a:rPr sz="1400" dirty="0">
                <a:solidFill>
                  <a:srgbClr val="01030A"/>
                </a:solidFill>
                <a:latin typeface="Arial"/>
                <a:cs typeface="Arial"/>
              </a:rPr>
              <a:t>la </a:t>
            </a:r>
            <a:r>
              <a:rPr sz="1400" spc="-5" dirty="0">
                <a:solidFill>
                  <a:srgbClr val="01030A"/>
                </a:solidFill>
                <a:latin typeface="Arial"/>
                <a:cs typeface="Arial"/>
              </a:rPr>
              <a:t>cession d’un </a:t>
            </a:r>
            <a:r>
              <a:rPr sz="1400" spc="-10" dirty="0">
                <a:solidFill>
                  <a:srgbClr val="01030A"/>
                </a:solidFill>
                <a:latin typeface="Arial"/>
                <a:cs typeface="Arial"/>
              </a:rPr>
              <a:t>des éléments </a:t>
            </a:r>
            <a:r>
              <a:rPr sz="1400" spc="-5" dirty="0">
                <a:solidFill>
                  <a:srgbClr val="01030A"/>
                </a:solidFill>
                <a:latin typeface="Arial"/>
                <a:cs typeface="Arial"/>
              </a:rPr>
              <a:t>constitutifs de la </a:t>
            </a:r>
            <a:r>
              <a:rPr sz="1400" spc="-10" dirty="0">
                <a:solidFill>
                  <a:srgbClr val="01030A"/>
                </a:solidFill>
                <a:latin typeface="Arial"/>
                <a:cs typeface="Arial"/>
              </a:rPr>
              <a:t>dotation </a:t>
            </a:r>
            <a:r>
              <a:rPr sz="1400" spc="-15" dirty="0">
                <a:solidFill>
                  <a:srgbClr val="01030A"/>
                </a:solidFill>
                <a:latin typeface="Arial"/>
                <a:cs typeface="Arial"/>
              </a:rPr>
              <a:t>sont  </a:t>
            </a:r>
            <a:r>
              <a:rPr sz="1400" spc="-5" dirty="0">
                <a:solidFill>
                  <a:srgbClr val="01030A"/>
                </a:solidFill>
                <a:latin typeface="Arial"/>
                <a:cs typeface="Arial"/>
              </a:rPr>
              <a:t>obligatoirement </a:t>
            </a:r>
            <a:r>
              <a:rPr sz="1400" spc="-10" dirty="0">
                <a:solidFill>
                  <a:srgbClr val="01030A"/>
                </a:solidFill>
                <a:latin typeface="Arial"/>
                <a:cs typeface="Arial"/>
              </a:rPr>
              <a:t>rapportés </a:t>
            </a:r>
            <a:r>
              <a:rPr sz="1400" dirty="0">
                <a:solidFill>
                  <a:srgbClr val="01030A"/>
                </a:solidFill>
                <a:latin typeface="Arial"/>
                <a:cs typeface="Arial"/>
              </a:rPr>
              <a:t>à la </a:t>
            </a:r>
            <a:r>
              <a:rPr sz="1400" spc="-10" dirty="0">
                <a:solidFill>
                  <a:srgbClr val="01030A"/>
                </a:solidFill>
                <a:latin typeface="Arial"/>
                <a:cs typeface="Arial"/>
              </a:rPr>
              <a:t>dotation. </a:t>
            </a:r>
            <a:r>
              <a:rPr sz="1400" spc="-5" dirty="0">
                <a:solidFill>
                  <a:srgbClr val="01030A"/>
                </a:solidFill>
                <a:latin typeface="Arial"/>
                <a:cs typeface="Arial"/>
              </a:rPr>
              <a:t>Le dispositif comptable n’est </a:t>
            </a:r>
            <a:r>
              <a:rPr sz="1400" spc="-10" dirty="0">
                <a:solidFill>
                  <a:srgbClr val="01030A"/>
                </a:solidFill>
                <a:latin typeface="Arial"/>
                <a:cs typeface="Arial"/>
              </a:rPr>
              <a:t>pas </a:t>
            </a:r>
            <a:r>
              <a:rPr sz="1400" spc="-5" dirty="0">
                <a:solidFill>
                  <a:srgbClr val="01030A"/>
                </a:solidFill>
                <a:latin typeface="Arial"/>
                <a:cs typeface="Arial"/>
              </a:rPr>
              <a:t>précisé </a:t>
            </a:r>
            <a:r>
              <a:rPr sz="1400" spc="-10" dirty="0">
                <a:solidFill>
                  <a:srgbClr val="01030A"/>
                </a:solidFill>
                <a:latin typeface="Arial"/>
                <a:cs typeface="Arial"/>
              </a:rPr>
              <a:t>par </a:t>
            </a:r>
            <a:r>
              <a:rPr sz="1400" dirty="0">
                <a:solidFill>
                  <a:srgbClr val="01030A"/>
                </a:solidFill>
                <a:latin typeface="Arial"/>
                <a:cs typeface="Arial"/>
              </a:rPr>
              <a:t>les </a:t>
            </a:r>
            <a:r>
              <a:rPr sz="1400" spc="-10" dirty="0">
                <a:solidFill>
                  <a:srgbClr val="01030A"/>
                </a:solidFill>
                <a:latin typeface="Arial"/>
                <a:cs typeface="Arial"/>
              </a:rPr>
              <a:t>textes, </a:t>
            </a:r>
            <a:r>
              <a:rPr sz="1400" spc="-5" dirty="0">
                <a:solidFill>
                  <a:srgbClr val="01030A"/>
                </a:solidFill>
                <a:latin typeface="Arial"/>
                <a:cs typeface="Arial"/>
              </a:rPr>
              <a:t>mais </a:t>
            </a:r>
            <a:r>
              <a:rPr sz="1400" spc="-10" dirty="0">
                <a:solidFill>
                  <a:srgbClr val="01030A"/>
                </a:solidFill>
                <a:latin typeface="Arial"/>
                <a:cs typeface="Arial"/>
              </a:rPr>
              <a:t>on  peut </a:t>
            </a:r>
            <a:r>
              <a:rPr sz="1400" spc="-5" dirty="0">
                <a:solidFill>
                  <a:srgbClr val="01030A"/>
                </a:solidFill>
                <a:latin typeface="Arial"/>
                <a:cs typeface="Arial"/>
              </a:rPr>
              <a:t>supposer </a:t>
            </a:r>
            <a:r>
              <a:rPr sz="1400" spc="-10" dirty="0">
                <a:solidFill>
                  <a:srgbClr val="01030A"/>
                </a:solidFill>
                <a:latin typeface="Arial"/>
                <a:cs typeface="Arial"/>
              </a:rPr>
              <a:t>qu’il </a:t>
            </a:r>
            <a:r>
              <a:rPr sz="1400" spc="-5" dirty="0">
                <a:solidFill>
                  <a:srgbClr val="01030A"/>
                </a:solidFill>
                <a:latin typeface="Arial"/>
                <a:cs typeface="Arial"/>
              </a:rPr>
              <a:t>s’agit d’une </a:t>
            </a:r>
            <a:r>
              <a:rPr sz="1400" spc="-10" dirty="0">
                <a:solidFill>
                  <a:srgbClr val="01030A"/>
                </a:solidFill>
                <a:latin typeface="Arial"/>
                <a:cs typeface="Arial"/>
              </a:rPr>
              <a:t>affectation </a:t>
            </a:r>
            <a:r>
              <a:rPr sz="1400" spc="-5" dirty="0">
                <a:solidFill>
                  <a:srgbClr val="01030A"/>
                </a:solidFill>
                <a:latin typeface="Arial"/>
                <a:cs typeface="Arial"/>
              </a:rPr>
              <a:t>du résultat </a:t>
            </a:r>
            <a:r>
              <a:rPr sz="1400" spc="-10" dirty="0">
                <a:solidFill>
                  <a:srgbClr val="01030A"/>
                </a:solidFill>
                <a:latin typeface="Arial"/>
                <a:cs typeface="Arial"/>
              </a:rPr>
              <a:t>qui </a:t>
            </a:r>
            <a:r>
              <a:rPr sz="1400" spc="-5" dirty="0">
                <a:solidFill>
                  <a:srgbClr val="01030A"/>
                </a:solidFill>
                <a:latin typeface="Arial"/>
                <a:cs typeface="Arial"/>
              </a:rPr>
              <a:t>pourra être imputée </a:t>
            </a:r>
            <a:r>
              <a:rPr sz="1400" dirty="0">
                <a:solidFill>
                  <a:srgbClr val="01030A"/>
                </a:solidFill>
                <a:latin typeface="Arial"/>
                <a:cs typeface="Arial"/>
              </a:rPr>
              <a:t>à </a:t>
            </a:r>
            <a:r>
              <a:rPr sz="1400" spc="-5" dirty="0">
                <a:solidFill>
                  <a:srgbClr val="01030A"/>
                </a:solidFill>
                <a:latin typeface="Arial"/>
                <a:cs typeface="Arial"/>
              </a:rPr>
              <a:t>un compte de </a:t>
            </a:r>
            <a:r>
              <a:rPr sz="1400" dirty="0">
                <a:solidFill>
                  <a:srgbClr val="01030A"/>
                </a:solidFill>
                <a:latin typeface="Arial"/>
                <a:cs typeface="Arial"/>
              </a:rPr>
              <a:t>réserve  </a:t>
            </a:r>
            <a:r>
              <a:rPr sz="1400" spc="-5" dirty="0">
                <a:solidFill>
                  <a:srgbClr val="01030A"/>
                </a:solidFill>
                <a:latin typeface="Arial"/>
                <a:cs typeface="Arial"/>
              </a:rPr>
              <a:t>indisponible, adjacente aux comptes 1023 </a:t>
            </a:r>
            <a:r>
              <a:rPr sz="1400" dirty="0">
                <a:solidFill>
                  <a:srgbClr val="01030A"/>
                </a:solidFill>
                <a:latin typeface="Arial"/>
                <a:cs typeface="Arial"/>
              </a:rPr>
              <a:t>ou </a:t>
            </a:r>
            <a:r>
              <a:rPr sz="1400" spc="-10" dirty="0">
                <a:solidFill>
                  <a:srgbClr val="01030A"/>
                </a:solidFill>
                <a:latin typeface="Arial"/>
                <a:cs typeface="Arial"/>
              </a:rPr>
              <a:t>1028, </a:t>
            </a:r>
            <a:r>
              <a:rPr sz="1400" spc="-5" dirty="0">
                <a:solidFill>
                  <a:srgbClr val="01030A"/>
                </a:solidFill>
                <a:latin typeface="Arial"/>
                <a:cs typeface="Arial"/>
              </a:rPr>
              <a:t>selon </a:t>
            </a:r>
            <a:r>
              <a:rPr sz="1400" dirty="0">
                <a:solidFill>
                  <a:srgbClr val="01030A"/>
                </a:solidFill>
                <a:latin typeface="Arial"/>
                <a:cs typeface="Arial"/>
              </a:rPr>
              <a:t>le </a:t>
            </a:r>
            <a:r>
              <a:rPr sz="1400" spc="-5" dirty="0">
                <a:solidFill>
                  <a:srgbClr val="01030A"/>
                </a:solidFill>
                <a:latin typeface="Arial"/>
                <a:cs typeface="Arial"/>
              </a:rPr>
              <a:t>cas (Réserves issues d’opérations réalisées  sur cessions </a:t>
            </a:r>
            <a:r>
              <a:rPr sz="1400" spc="-10" dirty="0">
                <a:solidFill>
                  <a:srgbClr val="01030A"/>
                </a:solidFill>
                <a:latin typeface="Arial"/>
                <a:cs typeface="Arial"/>
              </a:rPr>
              <a:t>d’éléments </a:t>
            </a:r>
            <a:r>
              <a:rPr sz="1400" spc="-5" dirty="0">
                <a:solidFill>
                  <a:srgbClr val="01030A"/>
                </a:solidFill>
                <a:latin typeface="Arial"/>
                <a:cs typeface="Arial"/>
              </a:rPr>
              <a:t>constitutifs de la</a:t>
            </a:r>
            <a:r>
              <a:rPr sz="1400" spc="75" dirty="0">
                <a:solidFill>
                  <a:srgbClr val="01030A"/>
                </a:solidFill>
                <a:latin typeface="Arial"/>
                <a:cs typeface="Arial"/>
              </a:rPr>
              <a:t> </a:t>
            </a:r>
            <a:r>
              <a:rPr sz="1400" spc="-10" dirty="0">
                <a:solidFill>
                  <a:srgbClr val="01030A"/>
                </a:solidFill>
                <a:latin typeface="Arial"/>
                <a:cs typeface="Arial"/>
              </a:rPr>
              <a:t>dotation)</a:t>
            </a:r>
            <a:endParaRPr sz="1400" dirty="0">
              <a:latin typeface="Arial"/>
              <a:cs typeface="Arial"/>
            </a:endParaRPr>
          </a:p>
        </p:txBody>
      </p:sp>
      <p:pic>
        <p:nvPicPr>
          <p:cNvPr id="2" name="Picture 2">
            <a:extLst>
              <a:ext uri="{FF2B5EF4-FFF2-40B4-BE49-F238E27FC236}">
                <a16:creationId xmlns:a16="http://schemas.microsoft.com/office/drawing/2014/main" id="{5548E170-A65B-48BA-FE47-38AC62BED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5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07608" y="3314847"/>
            <a:ext cx="5581650" cy="627736"/>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témoignages</a:t>
            </a:r>
            <a:endParaRPr sz="40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02" y="353853"/>
            <a:ext cx="1666148" cy="10496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iénor : un fonds de dotation destiné à soutenir la recherche médicale au  CHU de Poitiers - Site du CHU de Poitiers">
            <a:extLst>
              <a:ext uri="{FF2B5EF4-FFF2-40B4-BE49-F238E27FC236}">
                <a16:creationId xmlns:a16="http://schemas.microsoft.com/office/drawing/2014/main" id="{CF30ED2C-6982-A90B-3CF4-C0671CD42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020" y="4915249"/>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rdins de l'Abbaye aux Dames - Saintes">
            <a:extLst>
              <a:ext uri="{FF2B5EF4-FFF2-40B4-BE49-F238E27FC236}">
                <a16:creationId xmlns:a16="http://schemas.microsoft.com/office/drawing/2014/main" id="{CCE810EE-087C-D766-3CBE-682FE52A2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807" y="491524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465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E088067-D460-2049-421E-7DE5E9226440}"/>
              </a:ext>
            </a:extLst>
          </p:cNvPr>
          <p:cNvSpPr txBox="1">
            <a:spLocks noGrp="1"/>
          </p:cNvSpPr>
          <p:nvPr>
            <p:ph type="title"/>
          </p:nvPr>
        </p:nvSpPr>
        <p:spPr>
          <a:xfrm>
            <a:off x="838200" y="714038"/>
            <a:ext cx="10515600" cy="627736"/>
          </a:xfrm>
          <a:prstGeom prst="rect">
            <a:avLst/>
          </a:prstGeom>
        </p:spPr>
        <p:txBody>
          <a:bodyPr vert="horz" wrap="square" lIns="0" tIns="12065" rIns="0" bIns="0" rtlCol="0">
            <a:spAutoFit/>
          </a:bodyPr>
          <a:lstStyle/>
          <a:p>
            <a:pPr marL="12700">
              <a:lnSpc>
                <a:spcPct val="100000"/>
              </a:lnSpc>
              <a:spcBef>
                <a:spcPts val="95"/>
              </a:spcBef>
            </a:pPr>
            <a:r>
              <a:rPr sz="4000" b="1" spc="-30" dirty="0">
                <a:latin typeface="Calibri"/>
                <a:cs typeface="Calibri"/>
              </a:rPr>
              <a:t>Atelier </a:t>
            </a:r>
            <a:r>
              <a:rPr sz="4000" b="1" spc="-15" dirty="0">
                <a:latin typeface="Calibri"/>
                <a:cs typeface="Calibri"/>
              </a:rPr>
              <a:t>fonds </a:t>
            </a:r>
            <a:r>
              <a:rPr sz="4000" b="1" dirty="0">
                <a:latin typeface="Calibri"/>
                <a:cs typeface="Calibri"/>
              </a:rPr>
              <a:t>de</a:t>
            </a:r>
            <a:r>
              <a:rPr sz="4000" b="1" spc="5" dirty="0">
                <a:latin typeface="Calibri"/>
                <a:cs typeface="Calibri"/>
              </a:rPr>
              <a:t> </a:t>
            </a:r>
            <a:r>
              <a:rPr sz="4000" b="1" spc="-20" dirty="0">
                <a:latin typeface="Calibri"/>
                <a:cs typeface="Calibri"/>
              </a:rPr>
              <a:t>dotation</a:t>
            </a:r>
            <a:endParaRPr sz="4000" dirty="0">
              <a:latin typeface="Calibri"/>
              <a:cs typeface="Calibri"/>
            </a:endParaRPr>
          </a:p>
        </p:txBody>
      </p:sp>
      <p:sp>
        <p:nvSpPr>
          <p:cNvPr id="6" name="object 4">
            <a:extLst>
              <a:ext uri="{FF2B5EF4-FFF2-40B4-BE49-F238E27FC236}">
                <a16:creationId xmlns:a16="http://schemas.microsoft.com/office/drawing/2014/main" id="{12862B06-3DA3-422E-4A17-CE21DBF971D5}"/>
              </a:ext>
            </a:extLst>
          </p:cNvPr>
          <p:cNvSpPr txBox="1"/>
          <p:nvPr/>
        </p:nvSpPr>
        <p:spPr>
          <a:xfrm>
            <a:off x="1167951" y="2544227"/>
            <a:ext cx="2369906" cy="443070"/>
          </a:xfrm>
          <a:prstGeom prst="rect">
            <a:avLst/>
          </a:prstGeom>
        </p:spPr>
        <p:txBody>
          <a:bodyPr vert="horz" wrap="square" lIns="0" tIns="12065" rIns="0" bIns="0" rtlCol="0">
            <a:spAutoFit/>
          </a:bodyPr>
          <a:lstStyle/>
          <a:p>
            <a:pPr marL="469900" indent="-457200">
              <a:lnSpc>
                <a:spcPct val="100000"/>
              </a:lnSpc>
              <a:spcBef>
                <a:spcPts val="95"/>
              </a:spcBef>
              <a:buFont typeface="Arial" panose="020B0604020202020204" pitchFamily="34" charset="0"/>
              <a:buChar char="•"/>
            </a:pPr>
            <a:r>
              <a:rPr sz="2800" spc="-10" dirty="0">
                <a:solidFill>
                  <a:schemeClr val="bg1"/>
                </a:solidFill>
                <a:latin typeface="Calibri"/>
                <a:cs typeface="Calibri"/>
              </a:rPr>
              <a:t>ANNEXES</a:t>
            </a:r>
            <a:endParaRPr sz="2800" dirty="0">
              <a:solidFill>
                <a:schemeClr val="bg1"/>
              </a:solidFill>
              <a:latin typeface="Calibri"/>
              <a:cs typeface="Calibri"/>
            </a:endParaRPr>
          </a:p>
        </p:txBody>
      </p:sp>
    </p:spTree>
    <p:extLst>
      <p:ext uri="{BB962C8B-B14F-4D97-AF65-F5344CB8AC3E}">
        <p14:creationId xmlns:p14="http://schemas.microsoft.com/office/powerpoint/2010/main" val="324744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357104" y="5705855"/>
            <a:ext cx="1834896" cy="115214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74948" y="1482770"/>
            <a:ext cx="10485755" cy="3112135"/>
          </a:xfrm>
          <a:prstGeom prst="rect">
            <a:avLst/>
          </a:prstGeom>
        </p:spPr>
        <p:txBody>
          <a:bodyPr vert="horz" wrap="square" lIns="0" tIns="12065" rIns="0" bIns="0" rtlCol="0">
            <a:spAutoFit/>
          </a:bodyPr>
          <a:lstStyle/>
          <a:p>
            <a:pPr marL="12700">
              <a:lnSpc>
                <a:spcPct val="100000"/>
              </a:lnSpc>
              <a:spcBef>
                <a:spcPts val="95"/>
              </a:spcBef>
            </a:pPr>
            <a:r>
              <a:rPr sz="4000" b="1" spc="-85" dirty="0">
                <a:solidFill>
                  <a:srgbClr val="014685"/>
                </a:solidFill>
                <a:latin typeface="Calibri"/>
                <a:cs typeface="Calibri"/>
              </a:rPr>
              <a:t>Textes </a:t>
            </a:r>
            <a:r>
              <a:rPr sz="4000" b="1" spc="-5" dirty="0">
                <a:solidFill>
                  <a:srgbClr val="014685"/>
                </a:solidFill>
                <a:latin typeface="Calibri"/>
                <a:cs typeface="Calibri"/>
              </a:rPr>
              <a:t>de</a:t>
            </a:r>
            <a:r>
              <a:rPr sz="4000" b="1" spc="65" dirty="0">
                <a:solidFill>
                  <a:srgbClr val="014685"/>
                </a:solidFill>
                <a:latin typeface="Calibri"/>
                <a:cs typeface="Calibri"/>
              </a:rPr>
              <a:t> </a:t>
            </a:r>
            <a:r>
              <a:rPr sz="4000" b="1" spc="-30" dirty="0">
                <a:solidFill>
                  <a:srgbClr val="014685"/>
                </a:solidFill>
                <a:latin typeface="Calibri"/>
                <a:cs typeface="Calibri"/>
              </a:rPr>
              <a:t>référence</a:t>
            </a:r>
            <a:endParaRPr sz="4000" dirty="0">
              <a:latin typeface="Calibri"/>
              <a:cs typeface="Calibri"/>
            </a:endParaRPr>
          </a:p>
          <a:p>
            <a:pPr marL="835025">
              <a:lnSpc>
                <a:spcPct val="100000"/>
              </a:lnSpc>
              <a:spcBef>
                <a:spcPts val="2030"/>
              </a:spcBef>
            </a:pPr>
            <a:r>
              <a:rPr sz="2000" b="1" spc="-5" dirty="0">
                <a:latin typeface="Calibri"/>
                <a:cs typeface="Calibri"/>
              </a:rPr>
              <a:t>Aspects</a:t>
            </a:r>
            <a:r>
              <a:rPr sz="2000" b="1" spc="-20" dirty="0">
                <a:latin typeface="Calibri"/>
                <a:cs typeface="Calibri"/>
              </a:rPr>
              <a:t> </a:t>
            </a:r>
            <a:r>
              <a:rPr sz="2000" b="1" dirty="0">
                <a:latin typeface="Calibri"/>
                <a:cs typeface="Calibri"/>
              </a:rPr>
              <a:t>juridiques</a:t>
            </a:r>
            <a:endParaRPr sz="2000" dirty="0">
              <a:latin typeface="Calibri"/>
              <a:cs typeface="Calibri"/>
            </a:endParaRPr>
          </a:p>
          <a:p>
            <a:pPr marL="1177925" indent="-343535">
              <a:lnSpc>
                <a:spcPct val="100000"/>
              </a:lnSpc>
              <a:spcBef>
                <a:spcPts val="675"/>
              </a:spcBef>
              <a:buFont typeface="Wingdings"/>
              <a:buChar char=""/>
              <a:tabLst>
                <a:tab pos="1177290" algn="l"/>
                <a:tab pos="1178560" algn="l"/>
              </a:tabLst>
            </a:pPr>
            <a:r>
              <a:rPr sz="2000" spc="-5" dirty="0">
                <a:latin typeface="Calibri"/>
                <a:cs typeface="Calibri"/>
              </a:rPr>
              <a:t>Loi </a:t>
            </a:r>
            <a:r>
              <a:rPr sz="2000" dirty="0">
                <a:latin typeface="Calibri"/>
                <a:cs typeface="Calibri"/>
              </a:rPr>
              <a:t>LME du 4 août 2008 - </a:t>
            </a:r>
            <a:r>
              <a:rPr sz="2000" spc="-5" dirty="0">
                <a:latin typeface="Calibri"/>
                <a:cs typeface="Calibri"/>
              </a:rPr>
              <a:t>article </a:t>
            </a:r>
            <a:r>
              <a:rPr sz="2000" dirty="0">
                <a:latin typeface="Calibri"/>
                <a:cs typeface="Calibri"/>
              </a:rPr>
              <a:t>140 </a:t>
            </a:r>
            <a:r>
              <a:rPr sz="2000" spc="-15" dirty="0">
                <a:latin typeface="Calibri"/>
                <a:cs typeface="Calibri"/>
              </a:rPr>
              <a:t>(texte</a:t>
            </a:r>
            <a:r>
              <a:rPr sz="2000" spc="-50" dirty="0">
                <a:latin typeface="Calibri"/>
                <a:cs typeface="Calibri"/>
              </a:rPr>
              <a:t> </a:t>
            </a:r>
            <a:r>
              <a:rPr sz="2000" spc="-10" dirty="0">
                <a:latin typeface="Calibri"/>
                <a:cs typeface="Calibri"/>
              </a:rPr>
              <a:t>fondateur)</a:t>
            </a:r>
            <a:endParaRPr sz="2000" dirty="0">
              <a:latin typeface="Calibri"/>
              <a:cs typeface="Calibri"/>
            </a:endParaRPr>
          </a:p>
          <a:p>
            <a:pPr marL="1177925" indent="-343535">
              <a:lnSpc>
                <a:spcPct val="100000"/>
              </a:lnSpc>
              <a:buFont typeface="Wingdings"/>
              <a:buChar char=""/>
              <a:tabLst>
                <a:tab pos="1177290" algn="l"/>
                <a:tab pos="1178560" algn="l"/>
              </a:tabLst>
            </a:pPr>
            <a:r>
              <a:rPr sz="2000" spc="-10" dirty="0">
                <a:latin typeface="Calibri"/>
                <a:cs typeface="Calibri"/>
              </a:rPr>
              <a:t>Décret </a:t>
            </a:r>
            <a:r>
              <a:rPr sz="2000" dirty="0">
                <a:latin typeface="Calibri"/>
                <a:cs typeface="Calibri"/>
              </a:rPr>
              <a:t>n° 2009-158 du 11 </a:t>
            </a:r>
            <a:r>
              <a:rPr sz="2000" spc="-15" dirty="0">
                <a:latin typeface="Calibri"/>
                <a:cs typeface="Calibri"/>
              </a:rPr>
              <a:t>février</a:t>
            </a:r>
            <a:r>
              <a:rPr sz="2000" spc="-60" dirty="0">
                <a:latin typeface="Calibri"/>
                <a:cs typeface="Calibri"/>
              </a:rPr>
              <a:t> </a:t>
            </a:r>
            <a:r>
              <a:rPr sz="2000" dirty="0">
                <a:latin typeface="Calibri"/>
                <a:cs typeface="Calibri"/>
              </a:rPr>
              <a:t>2009</a:t>
            </a:r>
          </a:p>
          <a:p>
            <a:pPr marL="1177925" indent="-343535">
              <a:lnSpc>
                <a:spcPct val="100000"/>
              </a:lnSpc>
              <a:buFont typeface="Wingdings"/>
              <a:buChar char=""/>
              <a:tabLst>
                <a:tab pos="1177290" algn="l"/>
                <a:tab pos="1178560" algn="l"/>
              </a:tabLst>
            </a:pPr>
            <a:r>
              <a:rPr sz="2000" spc="-10" dirty="0">
                <a:latin typeface="Calibri"/>
                <a:cs typeface="Calibri"/>
              </a:rPr>
              <a:t>Circulaire </a:t>
            </a:r>
            <a:r>
              <a:rPr sz="2000" dirty="0">
                <a:latin typeface="Calibri"/>
                <a:cs typeface="Calibri"/>
              </a:rPr>
              <a:t>du 19 mai 2009 </a:t>
            </a:r>
            <a:r>
              <a:rPr sz="2000" spc="-10" dirty="0">
                <a:latin typeface="Calibri"/>
                <a:cs typeface="Calibri"/>
              </a:rPr>
              <a:t>(organisation, fonctionnement et contrôle </a:t>
            </a:r>
            <a:r>
              <a:rPr sz="2000" dirty="0">
                <a:latin typeface="Calibri"/>
                <a:cs typeface="Calibri"/>
              </a:rPr>
              <a:t>du </a:t>
            </a:r>
            <a:r>
              <a:rPr sz="2000" spc="-10" dirty="0">
                <a:latin typeface="Calibri"/>
                <a:cs typeface="Calibri"/>
              </a:rPr>
              <a:t>fonds </a:t>
            </a:r>
            <a:r>
              <a:rPr sz="2000" dirty="0">
                <a:latin typeface="Calibri"/>
                <a:cs typeface="Calibri"/>
              </a:rPr>
              <a:t>de</a:t>
            </a:r>
            <a:r>
              <a:rPr sz="2000" spc="85" dirty="0">
                <a:latin typeface="Calibri"/>
                <a:cs typeface="Calibri"/>
              </a:rPr>
              <a:t> </a:t>
            </a:r>
            <a:r>
              <a:rPr sz="2000" spc="-10" dirty="0">
                <a:latin typeface="Calibri"/>
                <a:cs typeface="Calibri"/>
              </a:rPr>
              <a:t>dotation)</a:t>
            </a:r>
            <a:endParaRPr sz="2000" dirty="0">
              <a:latin typeface="Calibri"/>
              <a:cs typeface="Calibri"/>
            </a:endParaRPr>
          </a:p>
          <a:p>
            <a:pPr marL="1177925" indent="-343535">
              <a:lnSpc>
                <a:spcPct val="100000"/>
              </a:lnSpc>
              <a:buFont typeface="Wingdings"/>
              <a:buChar char=""/>
              <a:tabLst>
                <a:tab pos="1177290" algn="l"/>
                <a:tab pos="1178560" algn="l"/>
              </a:tabLst>
            </a:pPr>
            <a:r>
              <a:rPr sz="2000" spc="-10" dirty="0">
                <a:latin typeface="Calibri"/>
                <a:cs typeface="Calibri"/>
              </a:rPr>
              <a:t>Circulaire </a:t>
            </a:r>
            <a:r>
              <a:rPr sz="2000" dirty="0">
                <a:latin typeface="Calibri"/>
                <a:cs typeface="Calibri"/>
              </a:rPr>
              <a:t>du 22 </a:t>
            </a:r>
            <a:r>
              <a:rPr sz="2000" spc="-10" dirty="0">
                <a:latin typeface="Calibri"/>
                <a:cs typeface="Calibri"/>
              </a:rPr>
              <a:t>janvier </a:t>
            </a:r>
            <a:r>
              <a:rPr sz="2000" dirty="0">
                <a:latin typeface="Calibri"/>
                <a:cs typeface="Calibri"/>
              </a:rPr>
              <a:t>2020 </a:t>
            </a:r>
            <a:r>
              <a:rPr sz="2000" spc="-15" dirty="0">
                <a:latin typeface="Calibri"/>
                <a:cs typeface="Calibri"/>
              </a:rPr>
              <a:t>relative </a:t>
            </a:r>
            <a:r>
              <a:rPr sz="2000" dirty="0">
                <a:latin typeface="Calibri"/>
                <a:cs typeface="Calibri"/>
              </a:rPr>
              <a:t>à </a:t>
            </a:r>
            <a:r>
              <a:rPr sz="2000" spc="-25" dirty="0">
                <a:latin typeface="Calibri"/>
                <a:cs typeface="Calibri"/>
              </a:rPr>
              <a:t>l’objet </a:t>
            </a:r>
            <a:r>
              <a:rPr sz="2000" dirty="0">
                <a:latin typeface="Calibri"/>
                <a:cs typeface="Calibri"/>
              </a:rPr>
              <a:t>des </a:t>
            </a:r>
            <a:r>
              <a:rPr sz="2000" spc="-10" dirty="0">
                <a:latin typeface="Calibri"/>
                <a:cs typeface="Calibri"/>
              </a:rPr>
              <a:t>fonds </a:t>
            </a:r>
            <a:r>
              <a:rPr sz="2000" dirty="0">
                <a:latin typeface="Calibri"/>
                <a:cs typeface="Calibri"/>
              </a:rPr>
              <a:t>de</a:t>
            </a:r>
            <a:r>
              <a:rPr sz="2000" spc="35" dirty="0">
                <a:latin typeface="Calibri"/>
                <a:cs typeface="Calibri"/>
              </a:rPr>
              <a:t> </a:t>
            </a:r>
            <a:r>
              <a:rPr sz="2000" spc="-10" dirty="0">
                <a:latin typeface="Calibri"/>
                <a:cs typeface="Calibri"/>
              </a:rPr>
              <a:t>dotation</a:t>
            </a:r>
            <a:endParaRPr sz="2000" dirty="0">
              <a:latin typeface="Calibri"/>
              <a:cs typeface="Calibri"/>
            </a:endParaRPr>
          </a:p>
          <a:p>
            <a:pPr marL="1177925" indent="-343535">
              <a:lnSpc>
                <a:spcPct val="100000"/>
              </a:lnSpc>
              <a:buFont typeface="Wingdings"/>
              <a:buChar char=""/>
              <a:tabLst>
                <a:tab pos="1177290" algn="l"/>
                <a:tab pos="1178560" algn="l"/>
              </a:tabLst>
            </a:pPr>
            <a:r>
              <a:rPr sz="2000" spc="-5" dirty="0">
                <a:latin typeface="Calibri"/>
                <a:cs typeface="Calibri"/>
              </a:rPr>
              <a:t>Loi </a:t>
            </a:r>
            <a:r>
              <a:rPr sz="2000" dirty="0">
                <a:latin typeface="Calibri"/>
                <a:cs typeface="Calibri"/>
              </a:rPr>
              <a:t>n° </a:t>
            </a:r>
            <a:r>
              <a:rPr sz="2000" spc="-5" dirty="0">
                <a:latin typeface="Calibri"/>
                <a:cs typeface="Calibri"/>
              </a:rPr>
              <a:t>2021-1109 </a:t>
            </a:r>
            <a:r>
              <a:rPr sz="2000" dirty="0">
                <a:latin typeface="Calibri"/>
                <a:cs typeface="Calibri"/>
              </a:rPr>
              <a:t>du 24 août 2021 – </a:t>
            </a:r>
            <a:r>
              <a:rPr sz="2000" spc="-5" dirty="0">
                <a:latin typeface="Calibri"/>
                <a:cs typeface="Calibri"/>
              </a:rPr>
              <a:t>articles </a:t>
            </a:r>
            <a:r>
              <a:rPr sz="2000" dirty="0">
                <a:latin typeface="Calibri"/>
                <a:cs typeface="Calibri"/>
              </a:rPr>
              <a:t>17 </a:t>
            </a:r>
            <a:r>
              <a:rPr sz="2000" spc="-10" dirty="0">
                <a:latin typeface="Calibri"/>
                <a:cs typeface="Calibri"/>
              </a:rPr>
              <a:t>et </a:t>
            </a:r>
            <a:r>
              <a:rPr sz="2000" dirty="0">
                <a:latin typeface="Calibri"/>
                <a:cs typeface="Calibri"/>
              </a:rPr>
              <a:t>22 </a:t>
            </a:r>
            <a:r>
              <a:rPr sz="2000" spc="-15" dirty="0">
                <a:latin typeface="Calibri"/>
                <a:cs typeface="Calibri"/>
              </a:rPr>
              <a:t>(renforcement </a:t>
            </a:r>
            <a:r>
              <a:rPr sz="2000" dirty="0">
                <a:latin typeface="Calibri"/>
                <a:cs typeface="Calibri"/>
              </a:rPr>
              <a:t>des</a:t>
            </a:r>
            <a:r>
              <a:rPr sz="2000" spc="-45" dirty="0">
                <a:latin typeface="Calibri"/>
                <a:cs typeface="Calibri"/>
              </a:rPr>
              <a:t> </a:t>
            </a:r>
            <a:r>
              <a:rPr sz="2000" spc="-10" dirty="0">
                <a:latin typeface="Calibri"/>
                <a:cs typeface="Calibri"/>
              </a:rPr>
              <a:t>contrôles)</a:t>
            </a:r>
            <a:endParaRPr sz="2000" dirty="0">
              <a:latin typeface="Calibri"/>
              <a:cs typeface="Calibri"/>
            </a:endParaRPr>
          </a:p>
          <a:p>
            <a:pPr marL="1177925" indent="-343535">
              <a:lnSpc>
                <a:spcPct val="100000"/>
              </a:lnSpc>
              <a:buFont typeface="Wingdings"/>
              <a:buChar char=""/>
              <a:tabLst>
                <a:tab pos="1177290" algn="l"/>
                <a:tab pos="1178560" algn="l"/>
              </a:tabLst>
            </a:pPr>
            <a:r>
              <a:rPr sz="2000" spc="-10" dirty="0">
                <a:latin typeface="Calibri"/>
                <a:cs typeface="Calibri"/>
              </a:rPr>
              <a:t>Décret </a:t>
            </a:r>
            <a:r>
              <a:rPr sz="2000" dirty="0">
                <a:latin typeface="Calibri"/>
                <a:cs typeface="Calibri"/>
              </a:rPr>
              <a:t>n° 2022-813 du 16 mai 2022 </a:t>
            </a:r>
            <a:r>
              <a:rPr sz="2000" spc="-5" dirty="0">
                <a:latin typeface="Calibri"/>
                <a:cs typeface="Calibri"/>
              </a:rPr>
              <a:t>modifiant le </a:t>
            </a:r>
            <a:r>
              <a:rPr sz="2000" spc="-10" dirty="0">
                <a:latin typeface="Calibri"/>
                <a:cs typeface="Calibri"/>
              </a:rPr>
              <a:t>décret </a:t>
            </a:r>
            <a:r>
              <a:rPr sz="2000" dirty="0">
                <a:latin typeface="Calibri"/>
                <a:cs typeface="Calibri"/>
              </a:rPr>
              <a:t>n°</a:t>
            </a:r>
            <a:r>
              <a:rPr sz="2000" spc="-65" dirty="0">
                <a:latin typeface="Calibri"/>
                <a:cs typeface="Calibri"/>
              </a:rPr>
              <a:t> </a:t>
            </a:r>
            <a:r>
              <a:rPr sz="2000" dirty="0">
                <a:latin typeface="Calibri"/>
                <a:cs typeface="Calibri"/>
              </a:rPr>
              <a:t>2009-158</a:t>
            </a:r>
          </a:p>
        </p:txBody>
      </p:sp>
      <p:sp>
        <p:nvSpPr>
          <p:cNvPr id="6" name="object 6"/>
          <p:cNvSpPr/>
          <p:nvPr/>
        </p:nvSpPr>
        <p:spPr>
          <a:xfrm>
            <a:off x="496823" y="2369820"/>
            <a:ext cx="821423" cy="819911"/>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74948" y="672739"/>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a:p>
        </p:txBody>
      </p:sp>
      <p:sp>
        <p:nvSpPr>
          <p:cNvPr id="8" name="object 8"/>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67</a:t>
            </a:fld>
            <a:endParaRPr dirty="0"/>
          </a:p>
        </p:txBody>
      </p:sp>
      <p:pic>
        <p:nvPicPr>
          <p:cNvPr id="2" name="Picture 2">
            <a:extLst>
              <a:ext uri="{FF2B5EF4-FFF2-40B4-BE49-F238E27FC236}">
                <a16:creationId xmlns:a16="http://schemas.microsoft.com/office/drawing/2014/main" id="{788B5512-D4AB-8B51-CD16-BC4F7D768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308" y="5483341"/>
            <a:ext cx="1409960" cy="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18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357104" y="5705855"/>
            <a:ext cx="1834896" cy="11521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91895" y="2054352"/>
            <a:ext cx="821435" cy="82143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15339" y="4564379"/>
            <a:ext cx="697991" cy="69799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70509" y="1229308"/>
            <a:ext cx="11124565" cy="4958080"/>
          </a:xfrm>
          <a:prstGeom prst="rect">
            <a:avLst/>
          </a:prstGeom>
        </p:spPr>
        <p:txBody>
          <a:bodyPr vert="horz" wrap="square" lIns="0" tIns="186055" rIns="0" bIns="0" rtlCol="0">
            <a:spAutoFit/>
          </a:bodyPr>
          <a:lstStyle/>
          <a:p>
            <a:pPr marL="12700">
              <a:lnSpc>
                <a:spcPct val="100000"/>
              </a:lnSpc>
              <a:spcBef>
                <a:spcPts val="1465"/>
              </a:spcBef>
            </a:pPr>
            <a:r>
              <a:rPr sz="4000" b="1" spc="-85" dirty="0">
                <a:solidFill>
                  <a:srgbClr val="014685"/>
                </a:solidFill>
                <a:latin typeface="Calibri"/>
                <a:cs typeface="Calibri"/>
              </a:rPr>
              <a:t>Textes </a:t>
            </a:r>
            <a:r>
              <a:rPr sz="4000" b="1" spc="-5" dirty="0">
                <a:solidFill>
                  <a:srgbClr val="014685"/>
                </a:solidFill>
                <a:latin typeface="Calibri"/>
                <a:cs typeface="Calibri"/>
              </a:rPr>
              <a:t>de</a:t>
            </a:r>
            <a:r>
              <a:rPr sz="4000" b="1" spc="65" dirty="0">
                <a:solidFill>
                  <a:srgbClr val="014685"/>
                </a:solidFill>
                <a:latin typeface="Calibri"/>
                <a:cs typeface="Calibri"/>
              </a:rPr>
              <a:t> </a:t>
            </a:r>
            <a:r>
              <a:rPr sz="4000" b="1" spc="-30" dirty="0">
                <a:solidFill>
                  <a:srgbClr val="014685"/>
                </a:solidFill>
                <a:latin typeface="Calibri"/>
                <a:cs typeface="Calibri"/>
              </a:rPr>
              <a:t>référence</a:t>
            </a:r>
            <a:endParaRPr sz="4000" dirty="0">
              <a:latin typeface="Calibri"/>
              <a:cs typeface="Calibri"/>
            </a:endParaRPr>
          </a:p>
          <a:p>
            <a:pPr marL="1278890">
              <a:lnSpc>
                <a:spcPct val="100000"/>
              </a:lnSpc>
              <a:spcBef>
                <a:spcPts val="690"/>
              </a:spcBef>
            </a:pPr>
            <a:r>
              <a:rPr sz="2000" b="1" dirty="0">
                <a:latin typeface="Calibri"/>
                <a:cs typeface="Calibri"/>
              </a:rPr>
              <a:t>Aspects</a:t>
            </a:r>
            <a:r>
              <a:rPr sz="2000" b="1" spc="-25" dirty="0">
                <a:latin typeface="Calibri"/>
                <a:cs typeface="Calibri"/>
              </a:rPr>
              <a:t> </a:t>
            </a:r>
            <a:r>
              <a:rPr sz="2000" b="1" spc="-5" dirty="0">
                <a:latin typeface="Calibri"/>
                <a:cs typeface="Calibri"/>
              </a:rPr>
              <a:t>fiscaux</a:t>
            </a:r>
            <a:endParaRPr sz="2000" dirty="0">
              <a:latin typeface="Calibri"/>
              <a:cs typeface="Calibri"/>
            </a:endParaRPr>
          </a:p>
          <a:p>
            <a:pPr marL="1621790" indent="-343535">
              <a:lnSpc>
                <a:spcPct val="100000"/>
              </a:lnSpc>
              <a:spcBef>
                <a:spcPts val="675"/>
              </a:spcBef>
              <a:buFont typeface="Wingdings"/>
              <a:buChar char=""/>
              <a:tabLst>
                <a:tab pos="1621790" algn="l"/>
                <a:tab pos="1622425" algn="l"/>
              </a:tabLst>
            </a:pPr>
            <a:r>
              <a:rPr sz="2000" dirty="0">
                <a:latin typeface="Calibri"/>
                <a:cs typeface="Calibri"/>
              </a:rPr>
              <a:t>BOFIP - </a:t>
            </a:r>
            <a:r>
              <a:rPr sz="2000" spc="-5" dirty="0">
                <a:latin typeface="Calibri"/>
                <a:cs typeface="Calibri"/>
              </a:rPr>
              <a:t>IS </a:t>
            </a:r>
            <a:r>
              <a:rPr sz="2000" dirty="0">
                <a:latin typeface="Calibri"/>
                <a:cs typeface="Calibri"/>
              </a:rPr>
              <a:t>- CHAMP - 10 - 50 - 30 - 50 –</a:t>
            </a:r>
            <a:r>
              <a:rPr sz="2000" spc="-110" dirty="0">
                <a:latin typeface="Calibri"/>
                <a:cs typeface="Calibri"/>
              </a:rPr>
              <a:t> </a:t>
            </a:r>
            <a:r>
              <a:rPr sz="2000" spc="-5" dirty="0">
                <a:latin typeface="Calibri"/>
                <a:cs typeface="Calibri"/>
              </a:rPr>
              <a:t>04/04/2018</a:t>
            </a:r>
            <a:endParaRPr sz="2000" dirty="0">
              <a:latin typeface="Calibri"/>
              <a:cs typeface="Calibri"/>
            </a:endParaRPr>
          </a:p>
          <a:p>
            <a:pPr marL="1621790" indent="-343535">
              <a:lnSpc>
                <a:spcPct val="100000"/>
              </a:lnSpc>
              <a:buFont typeface="Wingdings"/>
              <a:buChar char=""/>
              <a:tabLst>
                <a:tab pos="1621790" algn="l"/>
                <a:tab pos="1622425" algn="l"/>
              </a:tabLst>
            </a:pPr>
            <a:r>
              <a:rPr sz="2000" dirty="0">
                <a:latin typeface="Calibri"/>
                <a:cs typeface="Calibri"/>
              </a:rPr>
              <a:t>BOFIP - ENR – </a:t>
            </a:r>
            <a:r>
              <a:rPr sz="2000" spc="-15" dirty="0">
                <a:latin typeface="Calibri"/>
                <a:cs typeface="Calibri"/>
              </a:rPr>
              <a:t>DMTG </a:t>
            </a:r>
            <a:r>
              <a:rPr sz="2000" dirty="0">
                <a:latin typeface="Calibri"/>
                <a:cs typeface="Calibri"/>
              </a:rPr>
              <a:t>– 10 - 20 – 20 -</a:t>
            </a:r>
            <a:r>
              <a:rPr sz="2000" spc="-105" dirty="0">
                <a:latin typeface="Calibri"/>
                <a:cs typeface="Calibri"/>
              </a:rPr>
              <a:t> </a:t>
            </a:r>
            <a:r>
              <a:rPr sz="2000" spc="-5" dirty="0">
                <a:latin typeface="Calibri"/>
                <a:cs typeface="Calibri"/>
              </a:rPr>
              <a:t>30/07/2020</a:t>
            </a:r>
            <a:endParaRPr sz="2000" dirty="0">
              <a:latin typeface="Calibri"/>
              <a:cs typeface="Calibri"/>
            </a:endParaRPr>
          </a:p>
          <a:p>
            <a:pPr marL="1620520" marR="242570" indent="-341630">
              <a:lnSpc>
                <a:spcPct val="100000"/>
              </a:lnSpc>
              <a:buFont typeface="Wingdings"/>
              <a:buChar char=""/>
              <a:tabLst>
                <a:tab pos="1621790" algn="l"/>
                <a:tab pos="1622425" algn="l"/>
              </a:tabLst>
            </a:pPr>
            <a:r>
              <a:rPr sz="2000" dirty="0">
                <a:latin typeface="Calibri"/>
                <a:cs typeface="Calibri"/>
              </a:rPr>
              <a:t>BOFIP - </a:t>
            </a:r>
            <a:r>
              <a:rPr sz="2000" spc="-5" dirty="0">
                <a:latin typeface="Calibri"/>
                <a:cs typeface="Calibri"/>
              </a:rPr>
              <a:t>IS </a:t>
            </a:r>
            <a:r>
              <a:rPr sz="2000" dirty="0">
                <a:latin typeface="Calibri"/>
                <a:cs typeface="Calibri"/>
              </a:rPr>
              <a:t>- </a:t>
            </a:r>
            <a:r>
              <a:rPr sz="2000" spc="-5" dirty="0">
                <a:latin typeface="Calibri"/>
                <a:cs typeface="Calibri"/>
              </a:rPr>
              <a:t>CHAMP </a:t>
            </a:r>
            <a:r>
              <a:rPr sz="2000" dirty="0">
                <a:latin typeface="Calibri"/>
                <a:cs typeface="Calibri"/>
              </a:rPr>
              <a:t>- </a:t>
            </a:r>
            <a:r>
              <a:rPr sz="2000" spc="-5" dirty="0">
                <a:latin typeface="Calibri"/>
                <a:cs typeface="Calibri"/>
              </a:rPr>
              <a:t>000069 </a:t>
            </a:r>
            <a:r>
              <a:rPr sz="2000" dirty="0">
                <a:latin typeface="Calibri"/>
                <a:cs typeface="Calibri"/>
              </a:rPr>
              <a:t>- </a:t>
            </a:r>
            <a:r>
              <a:rPr sz="2000" spc="-5" dirty="0">
                <a:latin typeface="Calibri"/>
                <a:cs typeface="Calibri"/>
              </a:rPr>
              <a:t>17/02/2021 </a:t>
            </a:r>
            <a:r>
              <a:rPr sz="2000" dirty="0">
                <a:latin typeface="Calibri"/>
                <a:cs typeface="Calibri"/>
              </a:rPr>
              <a:t>– </a:t>
            </a:r>
            <a:r>
              <a:rPr sz="2000" spc="-5" dirty="0">
                <a:latin typeface="Calibri"/>
                <a:cs typeface="Calibri"/>
              </a:rPr>
              <a:t>Précisions </a:t>
            </a:r>
            <a:r>
              <a:rPr sz="2000" spc="-10" dirty="0">
                <a:latin typeface="Calibri"/>
                <a:cs typeface="Calibri"/>
              </a:rPr>
              <a:t>relatives </a:t>
            </a:r>
            <a:r>
              <a:rPr sz="2000" dirty="0">
                <a:latin typeface="Calibri"/>
                <a:cs typeface="Calibri"/>
              </a:rPr>
              <a:t>aux </a:t>
            </a:r>
            <a:r>
              <a:rPr sz="2000" spc="-15" dirty="0">
                <a:latin typeface="Calibri"/>
                <a:cs typeface="Calibri"/>
              </a:rPr>
              <a:t>fonds </a:t>
            </a:r>
            <a:r>
              <a:rPr sz="2000" dirty="0">
                <a:latin typeface="Calibri"/>
                <a:cs typeface="Calibri"/>
              </a:rPr>
              <a:t>de </a:t>
            </a:r>
            <a:r>
              <a:rPr sz="2000" spc="-10" dirty="0">
                <a:latin typeface="Calibri"/>
                <a:cs typeface="Calibri"/>
              </a:rPr>
              <a:t>dotation  redistributeur </a:t>
            </a:r>
            <a:r>
              <a:rPr sz="2000" dirty="0">
                <a:latin typeface="Calibri"/>
                <a:cs typeface="Calibri"/>
              </a:rPr>
              <a:t>au </a:t>
            </a:r>
            <a:r>
              <a:rPr sz="2000" spc="-15" dirty="0">
                <a:latin typeface="Calibri"/>
                <a:cs typeface="Calibri"/>
              </a:rPr>
              <a:t>regard </a:t>
            </a:r>
            <a:r>
              <a:rPr sz="2000" dirty="0">
                <a:latin typeface="Calibri"/>
                <a:cs typeface="Calibri"/>
              </a:rPr>
              <a:t>du </a:t>
            </a:r>
            <a:r>
              <a:rPr sz="2000" spc="-10" dirty="0">
                <a:latin typeface="Calibri"/>
                <a:cs typeface="Calibri"/>
              </a:rPr>
              <a:t>régime </a:t>
            </a:r>
            <a:r>
              <a:rPr sz="2000" spc="-5" dirty="0">
                <a:latin typeface="Calibri"/>
                <a:cs typeface="Calibri"/>
              </a:rPr>
              <a:t>fiscal </a:t>
            </a:r>
            <a:r>
              <a:rPr sz="2000" dirty="0">
                <a:latin typeface="Calibri"/>
                <a:cs typeface="Calibri"/>
              </a:rPr>
              <a:t>du</a:t>
            </a:r>
            <a:r>
              <a:rPr sz="2000" spc="40" dirty="0">
                <a:latin typeface="Calibri"/>
                <a:cs typeface="Calibri"/>
              </a:rPr>
              <a:t> </a:t>
            </a:r>
            <a:r>
              <a:rPr sz="2000" spc="-5" dirty="0">
                <a:latin typeface="Calibri"/>
                <a:cs typeface="Calibri"/>
              </a:rPr>
              <a:t>mécénat</a:t>
            </a:r>
            <a:endParaRPr sz="2000" dirty="0">
              <a:latin typeface="Calibri"/>
              <a:cs typeface="Calibri"/>
            </a:endParaRPr>
          </a:p>
          <a:p>
            <a:pPr marL="1621155" marR="240665" indent="-342265">
              <a:lnSpc>
                <a:spcPct val="100000"/>
              </a:lnSpc>
              <a:buFont typeface="Wingdings"/>
              <a:buChar char=""/>
              <a:tabLst>
                <a:tab pos="1621790" algn="l"/>
                <a:tab pos="1622425" algn="l"/>
              </a:tabLst>
            </a:pPr>
            <a:r>
              <a:rPr sz="2000" dirty="0">
                <a:latin typeface="Calibri"/>
                <a:cs typeface="Calibri"/>
              </a:rPr>
              <a:t>BOFIP - </a:t>
            </a:r>
            <a:r>
              <a:rPr sz="2000" spc="-5" dirty="0">
                <a:latin typeface="Calibri"/>
                <a:cs typeface="Calibri"/>
              </a:rPr>
              <a:t>RES </a:t>
            </a:r>
            <a:r>
              <a:rPr sz="2000" dirty="0">
                <a:latin typeface="Calibri"/>
                <a:cs typeface="Calibri"/>
              </a:rPr>
              <a:t>– </a:t>
            </a:r>
            <a:r>
              <a:rPr sz="2000" spc="-5" dirty="0">
                <a:latin typeface="Calibri"/>
                <a:cs typeface="Calibri"/>
              </a:rPr>
              <a:t>BIC </a:t>
            </a:r>
            <a:r>
              <a:rPr sz="2000" dirty="0">
                <a:latin typeface="Calibri"/>
                <a:cs typeface="Calibri"/>
              </a:rPr>
              <a:t>– </a:t>
            </a:r>
            <a:r>
              <a:rPr sz="2000" spc="-5" dirty="0">
                <a:latin typeface="Calibri"/>
                <a:cs typeface="Calibri"/>
              </a:rPr>
              <a:t>00087 </a:t>
            </a:r>
            <a:r>
              <a:rPr sz="2000" dirty="0">
                <a:latin typeface="Calibri"/>
                <a:cs typeface="Calibri"/>
              </a:rPr>
              <a:t>– </a:t>
            </a:r>
            <a:r>
              <a:rPr sz="2000" spc="-5" dirty="0">
                <a:latin typeface="Calibri"/>
                <a:cs typeface="Calibri"/>
              </a:rPr>
              <a:t>07/04/2021 </a:t>
            </a:r>
            <a:r>
              <a:rPr sz="2000" dirty="0">
                <a:latin typeface="Calibri"/>
                <a:cs typeface="Calibri"/>
              </a:rPr>
              <a:t>– </a:t>
            </a:r>
            <a:r>
              <a:rPr sz="2000" spc="-5" dirty="0">
                <a:latin typeface="Calibri"/>
                <a:cs typeface="Calibri"/>
              </a:rPr>
              <a:t>Précisions </a:t>
            </a:r>
            <a:r>
              <a:rPr sz="2000" spc="-10" dirty="0">
                <a:latin typeface="Calibri"/>
                <a:cs typeface="Calibri"/>
              </a:rPr>
              <a:t>relatives </a:t>
            </a:r>
            <a:r>
              <a:rPr sz="2000" dirty="0">
                <a:latin typeface="Calibri"/>
                <a:cs typeface="Calibri"/>
              </a:rPr>
              <a:t>aux </a:t>
            </a:r>
            <a:r>
              <a:rPr sz="2000" spc="-10" dirty="0">
                <a:latin typeface="Calibri"/>
                <a:cs typeface="Calibri"/>
              </a:rPr>
              <a:t>fonds </a:t>
            </a:r>
            <a:r>
              <a:rPr sz="2000" dirty="0">
                <a:latin typeface="Calibri"/>
                <a:cs typeface="Calibri"/>
              </a:rPr>
              <a:t>de </a:t>
            </a:r>
            <a:r>
              <a:rPr sz="2000" spc="-10" dirty="0">
                <a:latin typeface="Calibri"/>
                <a:cs typeface="Calibri"/>
              </a:rPr>
              <a:t>dotation  redistributeurs</a:t>
            </a:r>
            <a:endParaRPr sz="2000" dirty="0">
              <a:latin typeface="Calibri"/>
              <a:cs typeface="Calibri"/>
            </a:endParaRPr>
          </a:p>
          <a:p>
            <a:pPr>
              <a:lnSpc>
                <a:spcPct val="100000"/>
              </a:lnSpc>
              <a:buFont typeface="Wingdings"/>
              <a:buChar char=""/>
            </a:pPr>
            <a:endParaRPr sz="1500" dirty="0">
              <a:latin typeface="Calibri"/>
              <a:cs typeface="Calibri"/>
            </a:endParaRPr>
          </a:p>
          <a:p>
            <a:pPr marL="1278890">
              <a:lnSpc>
                <a:spcPct val="100000"/>
              </a:lnSpc>
            </a:pPr>
            <a:r>
              <a:rPr sz="2000" b="1" spc="-5" dirty="0">
                <a:latin typeface="Calibri"/>
                <a:cs typeface="Calibri"/>
              </a:rPr>
              <a:t>Aspects</a:t>
            </a:r>
            <a:r>
              <a:rPr sz="2000" b="1" spc="-20" dirty="0">
                <a:latin typeface="Calibri"/>
                <a:cs typeface="Calibri"/>
              </a:rPr>
              <a:t> </a:t>
            </a:r>
            <a:r>
              <a:rPr sz="2000" b="1" spc="-10" dirty="0">
                <a:latin typeface="Calibri"/>
                <a:cs typeface="Calibri"/>
              </a:rPr>
              <a:t>comptables</a:t>
            </a:r>
            <a:endParaRPr sz="2000" dirty="0">
              <a:latin typeface="Calibri"/>
              <a:cs typeface="Calibri"/>
            </a:endParaRPr>
          </a:p>
          <a:p>
            <a:pPr marL="1623060" marR="5080" indent="-344170">
              <a:lnSpc>
                <a:spcPct val="100000"/>
              </a:lnSpc>
              <a:spcBef>
                <a:spcPts val="675"/>
              </a:spcBef>
              <a:buFont typeface="Wingdings"/>
              <a:buChar char=""/>
              <a:tabLst>
                <a:tab pos="1621790" algn="l"/>
                <a:tab pos="1622425" algn="l"/>
              </a:tabLst>
            </a:pPr>
            <a:r>
              <a:rPr sz="2000" spc="-10" dirty="0">
                <a:latin typeface="Calibri"/>
                <a:cs typeface="Calibri"/>
              </a:rPr>
              <a:t>Règlement </a:t>
            </a:r>
            <a:r>
              <a:rPr sz="2000" dirty="0">
                <a:latin typeface="Calibri"/>
                <a:cs typeface="Calibri"/>
              </a:rPr>
              <a:t>ANC </a:t>
            </a:r>
            <a:r>
              <a:rPr sz="2000" spc="-5" dirty="0">
                <a:latin typeface="Calibri"/>
                <a:cs typeface="Calibri"/>
              </a:rPr>
              <a:t>n° 2018-06 du </a:t>
            </a:r>
            <a:r>
              <a:rPr sz="2000" dirty="0">
                <a:latin typeface="Calibri"/>
                <a:cs typeface="Calibri"/>
              </a:rPr>
              <a:t>5 </a:t>
            </a:r>
            <a:r>
              <a:rPr sz="2000" spc="-5" dirty="0">
                <a:latin typeface="Calibri"/>
                <a:cs typeface="Calibri"/>
              </a:rPr>
              <a:t>décembre 2018 </a:t>
            </a:r>
            <a:r>
              <a:rPr sz="2000" spc="-10" dirty="0">
                <a:latin typeface="Calibri"/>
                <a:cs typeface="Calibri"/>
              </a:rPr>
              <a:t>relatif </a:t>
            </a:r>
            <a:r>
              <a:rPr sz="2000" spc="5" dirty="0">
                <a:latin typeface="Calibri"/>
                <a:cs typeface="Calibri"/>
              </a:rPr>
              <a:t>aux </a:t>
            </a:r>
            <a:r>
              <a:rPr sz="2000" spc="-10" dirty="0">
                <a:latin typeface="Calibri"/>
                <a:cs typeface="Calibri"/>
              </a:rPr>
              <a:t>comptes </a:t>
            </a:r>
            <a:r>
              <a:rPr sz="2000" dirty="0">
                <a:latin typeface="Calibri"/>
                <a:cs typeface="Calibri"/>
              </a:rPr>
              <a:t>annuels des </a:t>
            </a:r>
            <a:r>
              <a:rPr sz="2000" spc="-5" dirty="0">
                <a:latin typeface="Calibri"/>
                <a:cs typeface="Calibri"/>
              </a:rPr>
              <a:t>personnes  </a:t>
            </a:r>
            <a:r>
              <a:rPr sz="2000" spc="-10" dirty="0">
                <a:latin typeface="Calibri"/>
                <a:cs typeface="Calibri"/>
              </a:rPr>
              <a:t>morales </a:t>
            </a:r>
            <a:r>
              <a:rPr sz="2000" dirty="0">
                <a:latin typeface="Calibri"/>
                <a:cs typeface="Calibri"/>
              </a:rPr>
              <a:t>de </a:t>
            </a:r>
            <a:r>
              <a:rPr sz="2000" spc="-10" dirty="0">
                <a:latin typeface="Calibri"/>
                <a:cs typeface="Calibri"/>
              </a:rPr>
              <a:t>droit privé </a:t>
            </a:r>
            <a:r>
              <a:rPr sz="2000" dirty="0">
                <a:latin typeface="Calibri"/>
                <a:cs typeface="Calibri"/>
              </a:rPr>
              <a:t>à but</a:t>
            </a:r>
            <a:r>
              <a:rPr sz="2000" spc="30" dirty="0">
                <a:latin typeface="Calibri"/>
                <a:cs typeface="Calibri"/>
              </a:rPr>
              <a:t> </a:t>
            </a:r>
            <a:r>
              <a:rPr sz="2000" spc="-10" dirty="0">
                <a:latin typeface="Calibri"/>
                <a:cs typeface="Calibri"/>
              </a:rPr>
              <a:t>non-lucratif</a:t>
            </a:r>
            <a:endParaRPr sz="2000" dirty="0">
              <a:latin typeface="Calibri"/>
              <a:cs typeface="Calibri"/>
            </a:endParaRPr>
          </a:p>
          <a:p>
            <a:pPr marL="1620520" marR="8255" indent="-341630">
              <a:lnSpc>
                <a:spcPct val="100000"/>
              </a:lnSpc>
              <a:buFont typeface="Wingdings"/>
              <a:buChar char=""/>
              <a:tabLst>
                <a:tab pos="1621790" algn="l"/>
                <a:tab pos="1622425" algn="l"/>
              </a:tabLst>
            </a:pPr>
            <a:r>
              <a:rPr sz="2000" spc="-10" dirty="0">
                <a:latin typeface="Calibri"/>
                <a:cs typeface="Calibri"/>
              </a:rPr>
              <a:t>Règlement </a:t>
            </a:r>
            <a:r>
              <a:rPr sz="2000" dirty="0">
                <a:latin typeface="Calibri"/>
                <a:cs typeface="Calibri"/>
              </a:rPr>
              <a:t>ANC </a:t>
            </a:r>
            <a:r>
              <a:rPr sz="2000" spc="-5" dirty="0">
                <a:latin typeface="Calibri"/>
                <a:cs typeface="Calibri"/>
              </a:rPr>
              <a:t>n° 2022-04 du 30 </a:t>
            </a:r>
            <a:r>
              <a:rPr sz="2000" dirty="0">
                <a:latin typeface="Calibri"/>
                <a:cs typeface="Calibri"/>
              </a:rPr>
              <a:t>juin </a:t>
            </a:r>
            <a:r>
              <a:rPr sz="2000" spc="-5" dirty="0">
                <a:latin typeface="Calibri"/>
                <a:cs typeface="Calibri"/>
              </a:rPr>
              <a:t>2022 modifiant </a:t>
            </a:r>
            <a:r>
              <a:rPr sz="2000" dirty="0">
                <a:latin typeface="Calibri"/>
                <a:cs typeface="Calibri"/>
              </a:rPr>
              <a:t>des </a:t>
            </a:r>
            <a:r>
              <a:rPr sz="2000" spc="-5" dirty="0">
                <a:latin typeface="Calibri"/>
                <a:cs typeface="Calibri"/>
              </a:rPr>
              <a:t>dispositions </a:t>
            </a:r>
            <a:r>
              <a:rPr sz="2000" spc="-10" dirty="0">
                <a:latin typeface="Calibri"/>
                <a:cs typeface="Calibri"/>
              </a:rPr>
              <a:t>relatives </a:t>
            </a:r>
            <a:r>
              <a:rPr sz="2000" dirty="0">
                <a:latin typeface="Calibri"/>
                <a:cs typeface="Calibri"/>
              </a:rPr>
              <a:t>au </a:t>
            </a:r>
            <a:r>
              <a:rPr sz="2000" spc="-5" dirty="0">
                <a:latin typeface="Calibri"/>
                <a:cs typeface="Calibri"/>
              </a:rPr>
              <a:t>secteur  </a:t>
            </a:r>
            <a:r>
              <a:rPr sz="2000" dirty="0">
                <a:latin typeface="Calibri"/>
                <a:cs typeface="Calibri"/>
              </a:rPr>
              <a:t>non </a:t>
            </a:r>
            <a:r>
              <a:rPr sz="2000" spc="-10" dirty="0">
                <a:latin typeface="Calibri"/>
                <a:cs typeface="Calibri"/>
              </a:rPr>
              <a:t>lucratif </a:t>
            </a:r>
            <a:r>
              <a:rPr sz="2000" dirty="0">
                <a:latin typeface="Calibri"/>
                <a:cs typeface="Calibri"/>
              </a:rPr>
              <a:t>du </a:t>
            </a:r>
            <a:r>
              <a:rPr sz="2000" spc="-10" dirty="0">
                <a:latin typeface="Calibri"/>
                <a:cs typeface="Calibri"/>
              </a:rPr>
              <a:t>règlement </a:t>
            </a:r>
            <a:r>
              <a:rPr sz="2000" dirty="0">
                <a:latin typeface="Calibri"/>
                <a:cs typeface="Calibri"/>
              </a:rPr>
              <a:t>ANC n°</a:t>
            </a:r>
            <a:r>
              <a:rPr sz="2000" spc="-25" dirty="0">
                <a:latin typeface="Calibri"/>
                <a:cs typeface="Calibri"/>
              </a:rPr>
              <a:t> </a:t>
            </a:r>
            <a:r>
              <a:rPr sz="2000" dirty="0">
                <a:latin typeface="Calibri"/>
                <a:cs typeface="Calibri"/>
              </a:rPr>
              <a:t>2018-06</a:t>
            </a:r>
          </a:p>
        </p:txBody>
      </p:sp>
      <p:sp>
        <p:nvSpPr>
          <p:cNvPr id="9" name="object 9"/>
          <p:cNvSpPr txBox="1">
            <a:spLocks noGrp="1"/>
          </p:cNvSpPr>
          <p:nvPr>
            <p:ph type="sldNum" sz="quarter" idx="7"/>
          </p:nvPr>
        </p:nvSpPr>
        <p:spPr>
          <a:xfrm>
            <a:off x="11067288" y="6463728"/>
            <a:ext cx="231775" cy="17780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fr-FR" smtClean="0"/>
              <a:pPr marL="38100">
                <a:lnSpc>
                  <a:spcPts val="1240"/>
                </a:lnSpc>
              </a:pPr>
              <a:t>68</a:t>
            </a:fld>
            <a:endParaRPr dirty="0"/>
          </a:p>
        </p:txBody>
      </p:sp>
      <p:sp>
        <p:nvSpPr>
          <p:cNvPr id="8" name="object 8"/>
          <p:cNvSpPr txBox="1">
            <a:spLocks noGrp="1"/>
          </p:cNvSpPr>
          <p:nvPr>
            <p:ph type="title"/>
          </p:nvPr>
        </p:nvSpPr>
        <p:spPr>
          <a:xfrm>
            <a:off x="470509" y="654380"/>
            <a:ext cx="5283835" cy="635000"/>
          </a:xfrm>
          <a:prstGeom prst="rect">
            <a:avLst/>
          </a:prstGeom>
        </p:spPr>
        <p:txBody>
          <a:bodyPr vert="horz" wrap="square" lIns="0" tIns="12065" rIns="0" bIns="0" rtlCol="0">
            <a:spAutoFit/>
          </a:bodyPr>
          <a:lstStyle/>
          <a:p>
            <a:pPr marL="12700">
              <a:lnSpc>
                <a:spcPct val="100000"/>
              </a:lnSpc>
              <a:spcBef>
                <a:spcPts val="95"/>
              </a:spcBef>
            </a:pPr>
            <a:r>
              <a:rPr sz="4000" spc="-30" dirty="0"/>
              <a:t>Atelier </a:t>
            </a:r>
            <a:r>
              <a:rPr sz="4000" spc="-15" dirty="0"/>
              <a:t>fonds </a:t>
            </a:r>
            <a:r>
              <a:rPr sz="4000" dirty="0"/>
              <a:t>de</a:t>
            </a:r>
            <a:r>
              <a:rPr sz="4000" spc="5" dirty="0"/>
              <a:t> </a:t>
            </a:r>
            <a:r>
              <a:rPr sz="4000" spc="-20" dirty="0"/>
              <a:t>dotation</a:t>
            </a:r>
            <a:endParaRPr sz="4000" dirty="0"/>
          </a:p>
        </p:txBody>
      </p:sp>
      <p:pic>
        <p:nvPicPr>
          <p:cNvPr id="2" name="Picture 2">
            <a:extLst>
              <a:ext uri="{FF2B5EF4-FFF2-40B4-BE49-F238E27FC236}">
                <a16:creationId xmlns:a16="http://schemas.microsoft.com/office/drawing/2014/main" id="{1699B861-550D-12BF-FA08-3CBA9A6ED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680" y="5827388"/>
            <a:ext cx="114285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431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E088067-D460-2049-421E-7DE5E9226440}"/>
              </a:ext>
            </a:extLst>
          </p:cNvPr>
          <p:cNvSpPr txBox="1">
            <a:spLocks noGrp="1"/>
          </p:cNvSpPr>
          <p:nvPr>
            <p:ph type="title"/>
          </p:nvPr>
        </p:nvSpPr>
        <p:spPr>
          <a:xfrm>
            <a:off x="838200" y="714038"/>
            <a:ext cx="10515600" cy="627736"/>
          </a:xfrm>
          <a:prstGeom prst="rect">
            <a:avLst/>
          </a:prstGeom>
        </p:spPr>
        <p:txBody>
          <a:bodyPr vert="horz" wrap="square" lIns="0" tIns="12065" rIns="0" bIns="0" rtlCol="0">
            <a:spAutoFit/>
          </a:bodyPr>
          <a:lstStyle/>
          <a:p>
            <a:pPr marL="12700">
              <a:lnSpc>
                <a:spcPct val="100000"/>
              </a:lnSpc>
              <a:spcBef>
                <a:spcPts val="95"/>
              </a:spcBef>
            </a:pPr>
            <a:r>
              <a:rPr sz="4000" b="1" spc="-30" dirty="0">
                <a:latin typeface="Calibri"/>
                <a:cs typeface="Calibri"/>
              </a:rPr>
              <a:t>Atelier </a:t>
            </a:r>
            <a:r>
              <a:rPr sz="4000" b="1" spc="-15" dirty="0">
                <a:latin typeface="Calibri"/>
                <a:cs typeface="Calibri"/>
              </a:rPr>
              <a:t>fonds </a:t>
            </a:r>
            <a:r>
              <a:rPr sz="4000" b="1" dirty="0">
                <a:latin typeface="Calibri"/>
                <a:cs typeface="Calibri"/>
              </a:rPr>
              <a:t>de</a:t>
            </a:r>
            <a:r>
              <a:rPr sz="4000" b="1" spc="5" dirty="0">
                <a:latin typeface="Calibri"/>
                <a:cs typeface="Calibri"/>
              </a:rPr>
              <a:t> </a:t>
            </a:r>
            <a:r>
              <a:rPr sz="4000" b="1" spc="-20" dirty="0">
                <a:latin typeface="Calibri"/>
                <a:cs typeface="Calibri"/>
              </a:rPr>
              <a:t>dotation</a:t>
            </a:r>
            <a:endParaRPr sz="4000" dirty="0">
              <a:latin typeface="Calibri"/>
              <a:cs typeface="Calibri"/>
            </a:endParaRPr>
          </a:p>
        </p:txBody>
      </p:sp>
      <p:sp>
        <p:nvSpPr>
          <p:cNvPr id="6" name="object 4">
            <a:extLst>
              <a:ext uri="{FF2B5EF4-FFF2-40B4-BE49-F238E27FC236}">
                <a16:creationId xmlns:a16="http://schemas.microsoft.com/office/drawing/2014/main" id="{12862B06-3DA3-422E-4A17-CE21DBF971D5}"/>
              </a:ext>
            </a:extLst>
          </p:cNvPr>
          <p:cNvSpPr txBox="1"/>
          <p:nvPr/>
        </p:nvSpPr>
        <p:spPr>
          <a:xfrm>
            <a:off x="1167950" y="2544227"/>
            <a:ext cx="6548693" cy="443070"/>
          </a:xfrm>
          <a:prstGeom prst="rect">
            <a:avLst/>
          </a:prstGeom>
        </p:spPr>
        <p:txBody>
          <a:bodyPr vert="horz" wrap="square" lIns="0" tIns="12065" rIns="0" bIns="0" rtlCol="0">
            <a:spAutoFit/>
          </a:bodyPr>
          <a:lstStyle/>
          <a:p>
            <a:pPr marL="469900" indent="-457200">
              <a:lnSpc>
                <a:spcPct val="100000"/>
              </a:lnSpc>
              <a:spcBef>
                <a:spcPts val="95"/>
              </a:spcBef>
              <a:buFont typeface="Arial" panose="020B0604020202020204" pitchFamily="34" charset="0"/>
              <a:buChar char="•"/>
            </a:pPr>
            <a:r>
              <a:rPr lang="fr-FR" sz="2800" spc="-10" dirty="0">
                <a:solidFill>
                  <a:schemeClr val="bg1"/>
                </a:solidFill>
                <a:latin typeface="Calibri"/>
                <a:cs typeface="Calibri"/>
              </a:rPr>
              <a:t>Des questions ?</a:t>
            </a:r>
            <a:endParaRPr sz="2800" dirty="0">
              <a:solidFill>
                <a:schemeClr val="bg1"/>
              </a:solidFill>
              <a:latin typeface="Calibri"/>
              <a:cs typeface="Calibri"/>
            </a:endParaRPr>
          </a:p>
        </p:txBody>
      </p:sp>
    </p:spTree>
    <p:extLst>
      <p:ext uri="{BB962C8B-B14F-4D97-AF65-F5344CB8AC3E}">
        <p14:creationId xmlns:p14="http://schemas.microsoft.com/office/powerpoint/2010/main" val="214347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E56BE7-1E76-4147-8ABF-E91E4525B516}"/>
              </a:ext>
            </a:extLst>
          </p:cNvPr>
          <p:cNvSpPr txBox="1">
            <a:spLocks noGrp="1"/>
          </p:cNvSpPr>
          <p:nvPr>
            <p:ph type="ctrTitle"/>
          </p:nvPr>
        </p:nvSpPr>
        <p:spPr>
          <a:xfrm>
            <a:off x="3165481" y="3154388"/>
            <a:ext cx="5581650" cy="1181734"/>
          </a:xfrm>
          <a:prstGeom prst="rect">
            <a:avLst/>
          </a:prstGeom>
        </p:spPr>
        <p:txBody>
          <a:bodyPr vert="horz" wrap="square" lIns="0" tIns="12065" rIns="0" bIns="0" rtlCol="0">
            <a:spAutoFit/>
          </a:bodyPr>
          <a:lstStyle/>
          <a:p>
            <a:pPr marL="12700">
              <a:lnSpc>
                <a:spcPct val="100000"/>
              </a:lnSpc>
              <a:spcBef>
                <a:spcPts val="95"/>
              </a:spcBef>
            </a:pPr>
            <a:r>
              <a:rPr lang="fr-FR" sz="4000" b="1" spc="-30" dirty="0">
                <a:solidFill>
                  <a:srgbClr val="28425C"/>
                </a:solidFill>
                <a:latin typeface="Calibri"/>
                <a:cs typeface="Calibri"/>
              </a:rPr>
              <a:t>Actualités mécénat</a:t>
            </a:r>
            <a:br>
              <a:rPr lang="fr-FR" sz="4000" b="1" spc="-30" dirty="0">
                <a:solidFill>
                  <a:srgbClr val="28425C"/>
                </a:solidFill>
                <a:latin typeface="Calibri"/>
                <a:cs typeface="Calibri"/>
              </a:rPr>
            </a:br>
            <a:r>
              <a:rPr lang="fr-FR" sz="1800" b="1" spc="-30" dirty="0">
                <a:solidFill>
                  <a:srgbClr val="28425C"/>
                </a:solidFill>
                <a:latin typeface="Calibri"/>
                <a:cs typeface="Calibri"/>
              </a:rPr>
              <a:t>Pôle mécénat régional</a:t>
            </a:r>
            <a:br>
              <a:rPr lang="fr-FR" sz="1800" b="1" spc="-30" dirty="0">
                <a:solidFill>
                  <a:srgbClr val="28425C"/>
                </a:solidFill>
                <a:latin typeface="Calibri"/>
                <a:cs typeface="Calibri"/>
              </a:rPr>
            </a:br>
            <a:r>
              <a:rPr lang="fr-FR" sz="1800" b="1" spc="-30" dirty="0">
                <a:solidFill>
                  <a:srgbClr val="28425C"/>
                </a:solidFill>
                <a:latin typeface="Calibri"/>
                <a:cs typeface="Calibri"/>
              </a:rPr>
              <a:t>portail mécénat  </a:t>
            </a:r>
            <a:endParaRPr sz="1800" dirty="0">
              <a:latin typeface="Calibri"/>
              <a:cs typeface="Calibri"/>
            </a:endParaRPr>
          </a:p>
        </p:txBody>
      </p:sp>
      <p:pic>
        <p:nvPicPr>
          <p:cNvPr id="2" name="Picture 2">
            <a:extLst>
              <a:ext uri="{FF2B5EF4-FFF2-40B4-BE49-F238E27FC236}">
                <a16:creationId xmlns:a16="http://schemas.microsoft.com/office/drawing/2014/main" id="{F2671907-A58C-BF4D-B497-E324A867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2" y="365428"/>
            <a:ext cx="1666148" cy="104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2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AEDF320-C160-CD2D-19A3-9B55B66F4214}"/>
              </a:ext>
            </a:extLst>
          </p:cNvPr>
          <p:cNvSpPr txBox="1">
            <a:spLocks noGrp="1"/>
          </p:cNvSpPr>
          <p:nvPr>
            <p:ph type="body" idx="4294967295"/>
          </p:nvPr>
        </p:nvSpPr>
        <p:spPr>
          <a:xfrm>
            <a:off x="2279639" y="1844639"/>
            <a:ext cx="8137440" cy="5013360"/>
          </a:xfrm>
        </p:spPr>
        <p:txBody>
          <a:bodyPr wrap="square">
            <a:normAutofit lnSpcReduction="10000"/>
          </a:bodyPr>
          <a:lstStyle/>
          <a:p>
            <a:pPr marL="0" lvl="1" indent="0" hangingPunct="0">
              <a:lnSpc>
                <a:spcPct val="100000"/>
              </a:lnSpc>
              <a:spcBef>
                <a:spcPts val="700"/>
              </a:spcBef>
              <a:buClr>
                <a:srgbClr val="000000"/>
              </a:buClr>
              <a:buSzPct val="100000"/>
              <a:buFont typeface="Times New Roman" pitchFamily="18"/>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en-US" sz="2000" b="1">
                <a:solidFill>
                  <a:srgbClr val="000000"/>
                </a:solidFill>
                <a:highlight>
                  <a:scrgbClr r="0" g="0" b="0">
                    <a:alpha val="0"/>
                  </a:scrgbClr>
                </a:highlight>
                <a:latin typeface="Times New Roman" pitchFamily="18"/>
                <a:cs typeface="Lucida Sans Unicode" pitchFamily="2"/>
              </a:rPr>
              <a:t>Le Pôle Régional Mécénat en Nouvelle-Aquitaine : C’est quoi ?</a:t>
            </a:r>
          </a:p>
          <a:p>
            <a:pPr algn="ctr">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endParaRPr lang="fr-FR" sz="1600"/>
          </a:p>
          <a:p>
            <a:pPr marL="0" indent="0">
              <a:buClr>
                <a:srgbClr val="000000"/>
              </a:buClr>
              <a:buSzPct val="100000"/>
              <a:buFont typeface="Times New Roman" pitchFamily="18"/>
              <a:buChar char="-"/>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fr-FR" sz="1600"/>
              <a:t>5 </a:t>
            </a:r>
            <a:r>
              <a:rPr lang="fr-FR" sz="1600" b="1"/>
              <a:t>partenaires professionnels </a:t>
            </a:r>
            <a:r>
              <a:rPr lang="fr-FR" sz="1600" b="1">
                <a:solidFill>
                  <a:srgbClr val="C9211E"/>
                </a:solidFill>
              </a:rPr>
              <a:t>et institutionnels</a:t>
            </a:r>
            <a:r>
              <a:rPr lang="fr-FR" sz="1600" b="1"/>
              <a:t> </a:t>
            </a:r>
            <a:r>
              <a:rPr lang="fr-FR" sz="1600"/>
              <a:t>signataires d’une convention (5 juillet 2018)  :</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la Direction Régionale des Affaires Culturelles Nouvelle-Aquitaine (Drac),</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la Direction Régionale de l’Environnement, de l‘Aménagement et du Logement Nouvelle- Aquitaine (Dreal)</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l’Ordre régional des Experts Comptables de Nouvelle-Aquitaine</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les Barreaux de Bordeaux et de Bayonne,</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le Conseil régional des notaires de Bordeaux.</a:t>
            </a:r>
          </a:p>
          <a:p>
            <a:pPr>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a:t>
            </a:r>
            <a:r>
              <a:rPr lang="fr-FR" sz="1600" b="1"/>
              <a:t>des objectifs </a:t>
            </a:r>
            <a:r>
              <a:rPr lang="fr-FR" sz="1600"/>
              <a:t>:</a:t>
            </a:r>
          </a:p>
          <a:p>
            <a:pPr>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fédérer des professionnels et des compétences afin de donner une lisibilité au mécénat sur un territoire aux disparités importantes.</a:t>
            </a:r>
          </a:p>
          <a:p>
            <a:pPr>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 faciliter les relations entre des entreprises et des porteurs de projets [</a:t>
            </a:r>
            <a:r>
              <a:rPr lang="fr-FR" sz="1600">
                <a:solidFill>
                  <a:srgbClr val="C9211E"/>
                </a:solidFill>
              </a:rPr>
              <a:t>ex : via</a:t>
            </a:r>
            <a:r>
              <a:rPr lang="fr-FR" sz="1600"/>
              <a:t> la réalisation d’un Espace mécénat], des rencontres, la création de clubs de mécènes,</a:t>
            </a:r>
            <a:r>
              <a:rPr lang="fr-FR" sz="1600">
                <a:solidFill>
                  <a:srgbClr val="C9211E"/>
                </a:solidFill>
              </a:rPr>
              <a:t> de fonds de dotation</a:t>
            </a:r>
            <a:r>
              <a:rPr lang="fr-FR" sz="1600"/>
              <a:t>... Des échanges sur des sujets spécifiques.</a:t>
            </a:r>
          </a:p>
          <a:p>
            <a:pPr algn="just">
              <a:tabLst>
                <a:tab pos="343080" algn="l"/>
                <a:tab pos="1254239" algn="l"/>
                <a:tab pos="2168640" algn="l"/>
                <a:tab pos="3083040" algn="l"/>
                <a:tab pos="3997440" algn="l"/>
                <a:tab pos="4911840" algn="l"/>
                <a:tab pos="5826239" algn="l"/>
                <a:tab pos="6740640" algn="l"/>
                <a:tab pos="7655040" algn="l"/>
                <a:tab pos="8569440" algn="l"/>
                <a:tab pos="9483840" algn="l"/>
                <a:tab pos="10398240" algn="l"/>
                <a:tab pos="10676160" algn="l"/>
                <a:tab pos="11125440" algn="l"/>
              </a:tabLst>
            </a:pPr>
            <a:r>
              <a:rPr lang="fr-FR" sz="1600"/>
              <a:t>	</a:t>
            </a:r>
          </a:p>
          <a:p>
            <a:pPr marL="0" lvl="1" indent="0" hangingPunct="0">
              <a:lnSpc>
                <a:spcPct val="100000"/>
              </a:lnSpc>
              <a:spcBef>
                <a:spcPts val="700"/>
              </a:spcBef>
              <a:buNone/>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en-US" sz="2000">
              <a:solidFill>
                <a:srgbClr val="000000"/>
              </a:solidFill>
              <a:highlight>
                <a:scrgbClr r="0" g="0" b="0">
                  <a:alpha val="0"/>
                </a:scrgbClr>
              </a:highlight>
              <a:latin typeface="Times New Roman" pitchFamily="18"/>
              <a:cs typeface="Lucida Sans Unicode" pitchFamily="2"/>
            </a:endParaRPr>
          </a:p>
          <a:p>
            <a:pPr marL="0" lvl="1" indent="0" hangingPunct="0">
              <a:lnSpc>
                <a:spcPct val="100000"/>
              </a:lnSpc>
              <a:spcBef>
                <a:spcPts val="700"/>
              </a:spcBef>
              <a:buNone/>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en-US" sz="2000">
              <a:solidFill>
                <a:srgbClr val="000000"/>
              </a:solidFill>
              <a:highlight>
                <a:scrgbClr r="0" g="0" b="0">
                  <a:alpha val="0"/>
                </a:scrgbClr>
              </a:highlight>
              <a:latin typeface="Times New Roman" pitchFamily="18"/>
              <a:cs typeface="Lucida Sans Unicode" pitchFamily="2"/>
            </a:endParaRPr>
          </a:p>
        </p:txBody>
      </p:sp>
      <p:sp>
        <p:nvSpPr>
          <p:cNvPr id="3" name="Titre 2">
            <a:extLst>
              <a:ext uri="{FF2B5EF4-FFF2-40B4-BE49-F238E27FC236}">
                <a16:creationId xmlns:a16="http://schemas.microsoft.com/office/drawing/2014/main" id="{A6B3FE8C-3CE4-A614-7958-10F21E8D6243}"/>
              </a:ext>
            </a:extLst>
          </p:cNvPr>
          <p:cNvSpPr txBox="1">
            <a:spLocks noGrp="1"/>
          </p:cNvSpPr>
          <p:nvPr>
            <p:ph type="title" idx="4294967295"/>
          </p:nvPr>
        </p:nvSpPr>
        <p:spPr>
          <a:xfrm>
            <a:off x="1848000" y="295920"/>
            <a:ext cx="8820000" cy="964080"/>
          </a:xfrm>
        </p:spPr>
        <p:txBody>
          <a:bodyPr wrap="square">
            <a:noAutofit/>
          </a:bodyPr>
          <a:lstStyle/>
          <a:p>
            <a:pPr marL="341280" indent="-341280">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r>
              <a:rPr lang="fr-FR" sz="2800" b="1"/>
              <a:t>Actions et outils du Pôle Mécénat de Nouvelle-Aquitaine</a:t>
            </a:r>
            <a:br>
              <a:rPr lang="fr-FR" sz="2800" b="1"/>
            </a:br>
            <a:endParaRPr lang="fr-FR" sz="2800" b="1"/>
          </a:p>
        </p:txBody>
      </p:sp>
      <p:pic>
        <p:nvPicPr>
          <p:cNvPr id="4" name="Image 3">
            <a:extLst>
              <a:ext uri="{FF2B5EF4-FFF2-40B4-BE49-F238E27FC236}">
                <a16:creationId xmlns:a16="http://schemas.microsoft.com/office/drawing/2014/main" id="{1325F7EF-FCA0-BA29-232B-405199B0A37E}"/>
              </a:ext>
            </a:extLst>
          </p:cNvPr>
          <p:cNvPicPr>
            <a:picLocks noChangeAspect="1"/>
          </p:cNvPicPr>
          <p:nvPr/>
        </p:nvPicPr>
        <p:blipFill>
          <a:blip r:embed="rId3">
            <a:lum/>
            <a:alphaModFix/>
          </a:blip>
          <a:srcRect/>
          <a:stretch>
            <a:fillRect/>
          </a:stretch>
        </p:blipFill>
        <p:spPr>
          <a:xfrm>
            <a:off x="1626240" y="1440000"/>
            <a:ext cx="8717760" cy="90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22817B-FD83-9F3F-9C3B-164171F46FD5}"/>
              </a:ext>
            </a:extLst>
          </p:cNvPr>
          <p:cNvSpPr txBox="1">
            <a:spLocks noGrp="1"/>
          </p:cNvSpPr>
          <p:nvPr>
            <p:ph type="body" idx="4294967295"/>
          </p:nvPr>
        </p:nvSpPr>
        <p:spPr>
          <a:xfrm>
            <a:off x="2209799" y="692279"/>
            <a:ext cx="7772400" cy="5905440"/>
          </a:xfrm>
        </p:spPr>
        <p:txBody>
          <a:bodyPr wrap="square"/>
          <a:lstStyle/>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fr-FR" sz="2000" b="1" dirty="0"/>
              <a:t>Un Outil  :  </a:t>
            </a:r>
            <a:r>
              <a:rPr lang="en-US" sz="2000" b="1" dirty="0" err="1"/>
              <a:t>L’Espace</a:t>
            </a:r>
            <a:r>
              <a:rPr lang="en-US" sz="2000" b="1" dirty="0"/>
              <a:t> </a:t>
            </a:r>
            <a:r>
              <a:rPr lang="en-US" sz="2000" b="1" dirty="0" err="1"/>
              <a:t>Mécénat</a:t>
            </a:r>
            <a:endParaRPr lang="en-US" sz="2000" b="1" dirty="0"/>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en-US" sz="2000" b="1" dirty="0"/>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en-US" sz="2000" b="1" dirty="0"/>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en-US" sz="2000" dirty="0"/>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en-US" sz="1600" dirty="0"/>
              <a:t> un </a:t>
            </a:r>
            <a:r>
              <a:rPr lang="en-US" sz="1600" dirty="0" err="1"/>
              <a:t>outil</a:t>
            </a:r>
            <a:r>
              <a:rPr lang="en-US" sz="1600" dirty="0"/>
              <a:t> </a:t>
            </a:r>
            <a:r>
              <a:rPr lang="fr-FR" sz="1600" dirty="0"/>
              <a:t>créé à l’initiative du Pôle Mécénat de Nouvelle-Aquitaine</a:t>
            </a:r>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fr-FR" sz="1600" dirty="0"/>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fr-FR" sz="1600" dirty="0"/>
              <a:t>un outil développé par la </a:t>
            </a:r>
            <a:r>
              <a:rPr lang="fr-FR" sz="1600" dirty="0" err="1"/>
              <a:t>Dreal</a:t>
            </a:r>
            <a:r>
              <a:rPr lang="fr-FR" sz="1600" dirty="0"/>
              <a:t> et la Drac qui permettra aux porteurs de projet et aux entreprises, fonds de dotation, </a:t>
            </a:r>
            <a:r>
              <a:rPr lang="fr-FR" sz="1600" dirty="0" err="1"/>
              <a:t>etc</a:t>
            </a:r>
            <a:r>
              <a:rPr lang="fr-FR" sz="1600" dirty="0"/>
              <a:t>, de s’identifier et de rendre possible</a:t>
            </a:r>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fr-FR" sz="1600" dirty="0"/>
              <a:t> un outil conçu autour d’une double entités : mécénat et développement durable/transition écologique. 	</a:t>
            </a:r>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endParaRPr lang="fr-FR" sz="1600" dirty="0"/>
          </a:p>
          <a:p>
            <a:pPr marL="0" indent="0">
              <a:tabLst>
                <a:tab pos="911159" algn="l"/>
                <a:tab pos="1825560" algn="l"/>
                <a:tab pos="2739960" algn="l"/>
                <a:tab pos="3654360" algn="l"/>
                <a:tab pos="4568760" algn="l"/>
                <a:tab pos="5483159" algn="l"/>
                <a:tab pos="6397560" algn="l"/>
                <a:tab pos="7311960" algn="l"/>
                <a:tab pos="8226360" algn="l"/>
                <a:tab pos="9140760" algn="l"/>
                <a:tab pos="10055160" algn="l"/>
                <a:tab pos="10333080" algn="l"/>
                <a:tab pos="10782360" algn="l"/>
              </a:tabLst>
            </a:pPr>
            <a:r>
              <a:rPr lang="fr-FR" sz="1600" dirty="0"/>
              <a:t> une ouverture prévue fin novembre 2023 : </a:t>
            </a:r>
            <a:r>
              <a:rPr lang="fr-FR" sz="1600" dirty="0">
                <a:hlinkClick r:id="rId3">
                  <a:extLst>
                    <a:ext uri="{A12FA001-AC4F-418D-AE19-62706E023703}">
                      <ahyp:hlinkClr xmlns:ahyp="http://schemas.microsoft.com/office/drawing/2018/hyperlinkcolor" xmlns="" val="tx"/>
                    </a:ext>
                  </a:extLst>
                </a:hlinkClick>
              </a:rPr>
              <a:t>https://aides-dd-na.fr/</a:t>
            </a:r>
            <a:r>
              <a:rPr lang="fr-FR" sz="1600" dirty="0"/>
              <a:t>  </a:t>
            </a:r>
          </a:p>
          <a:p>
            <a:pPr marL="0" indent="0" algn="just">
              <a:buNone/>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r>
              <a:rPr lang="fr-FR" sz="1600" dirty="0"/>
              <a:t>		 	</a:t>
            </a:r>
            <a:r>
              <a:rPr lang="en-US" sz="1600" dirty="0"/>
              <a:t>	</a:t>
            </a:r>
          </a:p>
          <a:p>
            <a:pPr marL="341280" indent="-341280" algn="just">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endParaRPr lang="fr-FR" sz="1600" dirty="0"/>
          </a:p>
          <a:p>
            <a:pPr marL="341280" indent="-341280">
              <a:tabLst>
                <a:tab pos="341280" algn="l"/>
                <a:tab pos="1252439" algn="l"/>
                <a:tab pos="2166840" algn="l"/>
                <a:tab pos="3081240" algn="l"/>
                <a:tab pos="3995640" algn="l"/>
                <a:tab pos="4910040" algn="l"/>
                <a:tab pos="5824439" algn="l"/>
                <a:tab pos="6738840" algn="l"/>
                <a:tab pos="7653240" algn="l"/>
                <a:tab pos="8567640" algn="l"/>
                <a:tab pos="9482040" algn="l"/>
                <a:tab pos="10396440" algn="l"/>
                <a:tab pos="10674360" algn="l"/>
                <a:tab pos="11123640" algn="l"/>
              </a:tabLst>
            </a:pPr>
            <a:endParaRPr lang="fr-FR" sz="1600" dirty="0"/>
          </a:p>
          <a:p>
            <a:pPr lvl="2" hangingPunct="0">
              <a:lnSpc>
                <a:spcPct val="100000"/>
              </a:lnSpc>
              <a:spcBef>
                <a:spcPts val="451"/>
              </a:spcBef>
              <a:buNone/>
              <a:tabLst>
                <a:tab pos="1143000" algn="l"/>
                <a:tab pos="2054159" algn="l"/>
                <a:tab pos="2968560" algn="l"/>
                <a:tab pos="3882960" algn="l"/>
                <a:tab pos="4797360" algn="l"/>
                <a:tab pos="5711760" algn="l"/>
                <a:tab pos="6626159" algn="l"/>
                <a:tab pos="7540560" algn="l"/>
                <a:tab pos="8454960" algn="l"/>
                <a:tab pos="9369360" algn="l"/>
                <a:tab pos="10283760" algn="l"/>
                <a:tab pos="11198160" algn="l"/>
                <a:tab pos="11476080" algn="l"/>
                <a:tab pos="11925360" algn="l"/>
              </a:tabLst>
            </a:pPr>
            <a:endParaRPr lang="fr-FR" sz="1600" dirty="0">
              <a:solidFill>
                <a:srgbClr val="000000"/>
              </a:solidFill>
              <a:highlight>
                <a:scrgbClr r="0" g="0" b="0">
                  <a:alpha val="0"/>
                </a:scrgbClr>
              </a:highlight>
              <a:latin typeface="Times New Roman" pitchFamily="18"/>
              <a:cs typeface="Lucida Sans Unicode" pitchFamily="2"/>
            </a:endParaRPr>
          </a:p>
        </p:txBody>
      </p:sp>
      <p:pic>
        <p:nvPicPr>
          <p:cNvPr id="3" name="Image 2">
            <a:extLst>
              <a:ext uri="{FF2B5EF4-FFF2-40B4-BE49-F238E27FC236}">
                <a16:creationId xmlns:a16="http://schemas.microsoft.com/office/drawing/2014/main" id="{4FB4C2C0-7CC3-4274-3A03-E4F6A5D0D688}"/>
              </a:ext>
            </a:extLst>
          </p:cNvPr>
          <p:cNvPicPr>
            <a:picLocks noChangeAspect="1"/>
          </p:cNvPicPr>
          <p:nvPr/>
        </p:nvPicPr>
        <p:blipFill>
          <a:blip r:embed="rId4">
            <a:lum/>
            <a:alphaModFix/>
          </a:blip>
          <a:srcRect/>
          <a:stretch>
            <a:fillRect/>
          </a:stretch>
        </p:blipFill>
        <p:spPr>
          <a:xfrm>
            <a:off x="1864560" y="1377359"/>
            <a:ext cx="8299440" cy="602640"/>
          </a:xfrm>
          <a:prstGeom prst="rect">
            <a:avLst/>
          </a:prstGeom>
          <a:noFill/>
          <a:ln>
            <a:noFill/>
          </a:ln>
        </p:spPr>
      </p:pic>
    </p:spTree>
  </p:cSld>
  <p:clrMapOvr>
    <a:masterClrMapping/>
  </p:clrMapOvr>
</p:sld>
</file>

<file path=ppt/theme/theme1.xml><?xml version="1.0" encoding="utf-8"?>
<a:theme xmlns:a="http://schemas.openxmlformats.org/drawingml/2006/main" name="Thème Office-Coule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Blan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4203</TotalTime>
  <Words>7067</Words>
  <Application>Microsoft Office PowerPoint</Application>
  <PresentationFormat>Grand écran</PresentationFormat>
  <Paragraphs>649</Paragraphs>
  <Slides>69</Slides>
  <Notes>28</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69</vt:i4>
      </vt:variant>
    </vt:vector>
  </HeadingPairs>
  <TitlesOfParts>
    <vt:vector size="86" baseType="lpstr">
      <vt:lpstr>Alt Gothic ATF</vt:lpstr>
      <vt:lpstr>Alt Gothic ATF Blk</vt:lpstr>
      <vt:lpstr>Alt Gothic ATF Hvy</vt:lpstr>
      <vt:lpstr>Arial</vt:lpstr>
      <vt:lpstr>Calibri</vt:lpstr>
      <vt:lpstr>Courier New</vt:lpstr>
      <vt:lpstr>Fira Sans</vt:lpstr>
      <vt:lpstr>Futura LT</vt:lpstr>
      <vt:lpstr>Lucida Sans Unicode</vt:lpstr>
      <vt:lpstr>Marianne</vt:lpstr>
      <vt:lpstr>Open Sans</vt:lpstr>
      <vt:lpstr>Symbol</vt:lpstr>
      <vt:lpstr>Times New Roman</vt:lpstr>
      <vt:lpstr>Wingdings</vt:lpstr>
      <vt:lpstr>Wingdings 2</vt:lpstr>
      <vt:lpstr>Thème Office-Couleur</vt:lpstr>
      <vt:lpstr>1_Thème Office-Blanc</vt:lpstr>
      <vt:lpstr>Atelier mécénat et fonds de dotation</vt:lpstr>
      <vt:lpstr>Déroulement de notre soirée</vt:lpstr>
      <vt:lpstr>Intervenants</vt:lpstr>
      <vt:lpstr>Intervenants</vt:lpstr>
      <vt:lpstr>Déroulement de notre soirée</vt:lpstr>
      <vt:lpstr>sommaire</vt:lpstr>
      <vt:lpstr>Actualités mécénat Pôle mécénat régional portail mécénat  </vt:lpstr>
      <vt:lpstr>Actions et outils du Pôle Mécénat de Nouvelle-Aquitaine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du portail régional mécénat </vt:lpstr>
      <vt:lpstr>Rappel des dispositifs du mécénat </vt:lpstr>
      <vt:lpstr>Qu’est-ce que le mécénat ?  (la loi Aillagon du 1er août 2003)</vt:lpstr>
      <vt:lpstr>Les chiffres du mécénat</vt:lpstr>
      <vt:lpstr>Les conditions pour bénéficier du mécénat déductible</vt:lpstr>
      <vt:lpstr>Les organismes éligibles au Mécénat</vt:lpstr>
      <vt:lpstr>Genèse et panorama des fonds de dotation en France en 2022</vt:lpstr>
      <vt:lpstr>Panorama</vt:lpstr>
      <vt:lpstr>Panorama</vt:lpstr>
      <vt:lpstr>Cadre juridique des fonds de dotation</vt:lpstr>
      <vt:lpstr>L’essentiel juridique :</vt:lpstr>
      <vt:lpstr>L’essentiel juridique : Constitution</vt:lpstr>
      <vt:lpstr>Présentation PowerPoint</vt:lpstr>
      <vt:lpstr>Présentation PowerPoint</vt:lpstr>
      <vt:lpstr>Présentation PowerPoint</vt:lpstr>
      <vt:lpstr>L’essentiel Juridique Obligation administrative </vt:lpstr>
      <vt:lpstr>Présentation PowerPoint</vt:lpstr>
      <vt:lpstr>Présentation PowerPoint</vt:lpstr>
      <vt:lpstr>Présentation PowerPoint</vt:lpstr>
      <vt:lpstr>Encadrement fiscal des fonds de dotation</vt:lpstr>
      <vt:lpstr>Présentation PowerPoint</vt:lpstr>
      <vt:lpstr>Présentation PowerPoint</vt:lpstr>
      <vt:lpstr>Présentation PowerPoint</vt:lpstr>
      <vt:lpstr>Environnement comptable et financier des fonds de dotation</vt:lpstr>
      <vt:lpstr>Atelier fonds de dotation un préambule  :  L’appel à la générosité du public</vt:lpstr>
      <vt:lpstr>Atelier fonds de dotation   L’appel à la générosité du public </vt:lpstr>
      <vt:lpstr>Atelier fonds de dotation  L’appel à la générosité du public</vt:lpstr>
      <vt:lpstr>Atelier fonds de dotation   L’appel à la générosité du public</vt:lpstr>
      <vt:lpstr>Atelier fonds de dotation L’appel à la générosité du public</vt:lpstr>
      <vt:lpstr>Atelier fonds de dotation   L’essentiel comptable</vt:lpstr>
      <vt:lpstr>Atelier fonds de dotation  L’essentiel comptable</vt:lpstr>
      <vt:lpstr>Atelier fonds de dotation   L’essentiel comptable</vt:lpstr>
      <vt:lpstr>Atelier fonds de dotation L’essentiel comptable</vt:lpstr>
      <vt:lpstr>Atelier fonds de dotation  L’essentiel comptable</vt:lpstr>
      <vt:lpstr>Présentation PowerPoint</vt:lpstr>
      <vt:lpstr>Présentation PowerPoint</vt:lpstr>
      <vt:lpstr>Atelier fonds de dotation : L’essentiel comptable : l’annexe aux comptes annuels</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Atelier fonds de dotation</vt:lpstr>
      <vt:lpstr>témoignages</vt:lpstr>
      <vt:lpstr>Atelier fonds de dotation</vt:lpstr>
      <vt:lpstr>Atelier fonds de dotation</vt:lpstr>
      <vt:lpstr>Atelier fonds de dotation</vt:lpstr>
      <vt:lpstr>Atelier fonds de dotation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GARRABOS</dc:creator>
  <cp:lastModifiedBy>DUVIGNEAU Sylvie</cp:lastModifiedBy>
  <cp:revision>54</cp:revision>
  <dcterms:created xsi:type="dcterms:W3CDTF">2023-06-16T07:36:07Z</dcterms:created>
  <dcterms:modified xsi:type="dcterms:W3CDTF">2023-11-10T15:41:03Z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f782e2-1048-4ae6-8561-ea50d7047004_Enabled">
    <vt:lpwstr>true</vt:lpwstr>
  </property>
  <property fmtid="{D5CDD505-2E9C-101B-9397-08002B2CF9AE}" pid="3" name="MSIP_Label_37f782e2-1048-4ae6-8561-ea50d7047004_SetDate">
    <vt:lpwstr>2023-11-10T15:40:43Z</vt:lpwstr>
  </property>
  <property fmtid="{D5CDD505-2E9C-101B-9397-08002B2CF9AE}" pid="4" name="MSIP_Label_37f782e2-1048-4ae6-8561-ea50d7047004_Method">
    <vt:lpwstr>Standard</vt:lpwstr>
  </property>
  <property fmtid="{D5CDD505-2E9C-101B-9397-08002B2CF9AE}" pid="5" name="MSIP_Label_37f782e2-1048-4ae6-8561-ea50d7047004_Name">
    <vt:lpwstr>Donnée Interne</vt:lpwstr>
  </property>
  <property fmtid="{D5CDD505-2E9C-101B-9397-08002B2CF9AE}" pid="6" name="MSIP_Label_37f782e2-1048-4ae6-8561-ea50d7047004_SiteId">
    <vt:lpwstr>5d0b42b2-7ba0-42b9-bd88-2dd1558bd190</vt:lpwstr>
  </property>
  <property fmtid="{D5CDD505-2E9C-101B-9397-08002B2CF9AE}" pid="7" name="MSIP_Label_37f782e2-1048-4ae6-8561-ea50d7047004_ActionId">
    <vt:lpwstr>9be92ead-f755-4841-ac8c-0a840ced8932</vt:lpwstr>
  </property>
  <property fmtid="{D5CDD505-2E9C-101B-9397-08002B2CF9AE}" pid="8" name="MSIP_Label_37f782e2-1048-4ae6-8561-ea50d7047004_ContentBits">
    <vt:lpwstr>2</vt:lpwstr>
  </property>
</Properties>
</file>